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7" r:id="rId8"/>
    <p:sldId id="270" r:id="rId9"/>
    <p:sldId id="269" r:id="rId10"/>
    <p:sldId id="271" r:id="rId11"/>
    <p:sldId id="272" r:id="rId12"/>
    <p:sldId id="260" r:id="rId13"/>
    <p:sldId id="261" r:id="rId14"/>
    <p:sldId id="262" r:id="rId15"/>
    <p:sldId id="274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1B6"/>
    <a:srgbClr val="B81C9A"/>
    <a:srgbClr val="E523BF"/>
    <a:srgbClr val="FEDE00"/>
    <a:srgbClr val="C71EA6"/>
    <a:srgbClr val="E01ABA"/>
    <a:srgbClr val="0D0D0D"/>
    <a:srgbClr val="171717"/>
    <a:srgbClr val="E62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9B0CA-1F4A-49F6-B9A4-DAE09C56447C}" v="4" dt="2023-09-06T08:04:16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6A90-5692-68DD-CE50-68093EB2F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55BAB-8783-E80F-A232-6C191C8D4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9EB3-6C89-91A5-672B-E2C35F80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63B9F-B36D-491C-2194-7B5D0891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73A55-DC95-1551-0945-362C0865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50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57D4-88DC-C960-DD78-E33D0D42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53F12-FD13-9910-B8CE-5AC6DC862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E6D-DE94-EA8B-3FED-F2B50380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61D7-0D50-D57D-9BD6-2479CCEE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A9D3A-2CE3-76F8-D26D-0E88A2A0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9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2E7A8-C60F-FB14-A2D1-7DEB662DA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29927-F5E6-CCE8-D8CE-274EBC0FD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CE101-AED1-0B11-F66F-13D0434A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DA942-1FE0-8BE7-9CDA-A55D0ABF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6D899-505B-EDFD-986B-A55C841A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0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7542-670A-0220-35B7-CF12DF76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EF868-0D73-355A-9A36-2B1CA8159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B20-C8D9-7C74-2F05-BC3B2DDB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3E2A-590F-9619-E152-F7F0229E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5CF99-92C1-478F-9854-3BF4704E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1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C653-FA56-E3A4-0D21-01D97D09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7DF21-CDC7-84FB-E1C1-4C359D7DF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0B0A-1974-8F65-4049-463A6952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D8683-6C49-9409-69B4-8CDF49D5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FAD9-23DD-E966-991C-5823B04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2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B072-8147-8CA0-607A-16EEDFDE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9D16-A94D-814E-7EA2-3CF7AEC25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087F7-DABC-9252-9411-3DCD2F969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86EA9-DFFB-5C86-8642-FFEC331D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AA5D7-C9C5-713B-C2BA-B89B06E3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DDF42-E8ED-3238-CA22-FDDCDAAB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9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3FC4-0827-AF86-EB4B-F755AF7C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F771C-2DC8-E546-76FD-97EC7D0C7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F6F7F-A911-6106-78D2-9F9E6411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DF24-0EDB-30A2-5599-217E672CD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89B77-1055-5B88-B22D-97C779B83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CB85B-C376-86D4-D1AF-7DCBE248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8391B-85D8-644F-1A08-40D2A90B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134A8-1004-C446-0CA9-BE6FC592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59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6310-8C3B-4E4E-C884-9D29B13E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19F1E-B84D-F32A-4A27-21681288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1AFB4-0F5B-2ACF-D054-B6B7B61A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EF96F-8849-224B-8D8A-FC4F3A9D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6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03B2D-5930-102C-99DC-384240E4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9A5EA-B042-B4A5-D95E-59E753DF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315A0-5AA2-C039-37D5-B4391DB1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6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E090-63EA-917B-56BB-08FEFCF8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49E2-B061-FF71-47A4-F0CE13194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2B5CA-778A-D8FC-8E19-0AB420DE5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B961E-0602-285D-89C0-02F97E2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70233-EB21-AEAC-3CC9-5BC2335A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83185-C91A-BC5E-E41C-9A21EA43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2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CBD9-6A3D-90D9-273C-35239DEA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41438-0E8E-31C5-AE62-8AD41B85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8C9F3-6784-57CF-BB49-FF314B361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7B211-CF35-55E2-555F-1C9B5078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1E441-82B3-5992-BE13-E5256FB5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BE77-8082-95EC-5CCD-C3FAA481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6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75A83-5028-06FA-4AF7-C0C4271F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B04BD-3BAD-929F-AFFE-587DAD23C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A753-2582-99B4-D74F-CCB66B351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3B1CF-DF90-4852-BCDD-08EDEDAAF349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7712-A8C4-D335-DBC6-B32E06B9F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B88CD-37B5-8C31-8744-B1F1F5962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83C01-120B-4C98-8003-941BEBB1A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68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1193975" TargetMode="External"/><Relationship Id="rId3" Type="http://schemas.microsoft.com/office/2007/relationships/hdphoto" Target="../media/hdphoto1.wdp"/><Relationship Id="rId7" Type="http://schemas.openxmlformats.org/officeDocument/2006/relationships/hyperlink" Target="https://digital-library.theiet.org/content/journals/10.1049/el_200714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allstreetandtech.com/data-management/morgan-stanley-turns-to-wire-data/240162551" TargetMode="External"/><Relationship Id="rId5" Type="http://schemas.openxmlformats.org/officeDocument/2006/relationships/hyperlink" Target="https://www.gartner.com/doc/3245417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1193975" TargetMode="External"/><Relationship Id="rId3" Type="http://schemas.microsoft.com/office/2007/relationships/hdphoto" Target="../media/hdphoto1.wdp"/><Relationship Id="rId7" Type="http://schemas.openxmlformats.org/officeDocument/2006/relationships/hyperlink" Target="https://digital-library.theiet.org/content/journals/10.1049/el_2007144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allstreetandtech.com/data-management/morgan-stanley-turns-to-wire-data/240162551" TargetMode="External"/><Relationship Id="rId5" Type="http://schemas.openxmlformats.org/officeDocument/2006/relationships/hyperlink" Target="https://www.gartner.com/doc/3245417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E972B-DD37-4543-D71C-3D76667F4F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6" y="-2760443"/>
            <a:ext cx="36673325" cy="1219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A1D88-160E-3F06-9D12-D92832550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3" y="0"/>
            <a:ext cx="14988541" cy="3568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4B7081-BC9C-DF2B-E786-D2B97AD5C290}"/>
              </a:ext>
            </a:extLst>
          </p:cNvPr>
          <p:cNvSpPr/>
          <p:nvPr/>
        </p:nvSpPr>
        <p:spPr>
          <a:xfrm>
            <a:off x="1215553" y="2032000"/>
            <a:ext cx="9734550" cy="4207934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7F64B-3BDE-88D5-B1E3-163B77DBD761}"/>
              </a:ext>
            </a:extLst>
          </p:cNvPr>
          <p:cNvSpPr txBox="1"/>
          <p:nvPr/>
        </p:nvSpPr>
        <p:spPr>
          <a:xfrm>
            <a:off x="2101732" y="3144661"/>
            <a:ext cx="7871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Barlow Black" panose="00000A00000000000000" pitchFamily="2" charset="0"/>
              </a:rPr>
              <a:t>WIRES FOR</a:t>
            </a:r>
          </a:p>
          <a:p>
            <a:pPr algn="ctr"/>
            <a:r>
              <a:rPr lang="en-US" altLang="zh-CN" sz="6000" dirty="0">
                <a:solidFill>
                  <a:srgbClr val="E823C2"/>
                </a:solidFill>
                <a:latin typeface="Barlow Black" panose="00000A00000000000000" pitchFamily="2" charset="0"/>
              </a:rPr>
              <a:t>DATA TRANSMISSION</a:t>
            </a:r>
            <a:endParaRPr lang="zh-CN" altLang="en-US" sz="6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CEF79-A0B6-4109-B170-8FD98FE405A7}"/>
              </a:ext>
            </a:extLst>
          </p:cNvPr>
          <p:cNvSpPr txBox="1"/>
          <p:nvPr/>
        </p:nvSpPr>
        <p:spPr>
          <a:xfrm>
            <a:off x="3737165" y="2615610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THE COMPUTER NETWORK PRESENTATION 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752C1-2D5A-C5FD-3C52-80BD9B1DA35B}"/>
              </a:ext>
            </a:extLst>
          </p:cNvPr>
          <p:cNvSpPr txBox="1"/>
          <p:nvPr/>
        </p:nvSpPr>
        <p:spPr>
          <a:xfrm>
            <a:off x="4901747" y="5323184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Presented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by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Group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1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A47C20D-0B56-E6A7-8A55-53A76F189ACF}"/>
              </a:ext>
            </a:extLst>
          </p:cNvPr>
          <p:cNvSpPr/>
          <p:nvPr/>
        </p:nvSpPr>
        <p:spPr>
          <a:xfrm rot="16200000">
            <a:off x="18168848" y="-1703691"/>
            <a:ext cx="5456199" cy="10544785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0">
                <a:srgbClr val="171717"/>
              </a:gs>
              <a:gs pos="77601">
                <a:srgbClr val="0D0D0D"/>
              </a:gs>
              <a:gs pos="43000">
                <a:schemeClr val="tx1"/>
              </a:gs>
              <a:gs pos="100000">
                <a:srgbClr val="0D0D0D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C2077-E466-88E7-972B-BD2FB0E2CFC1}"/>
              </a:ext>
            </a:extLst>
          </p:cNvPr>
          <p:cNvSpPr txBox="1"/>
          <p:nvPr/>
        </p:nvSpPr>
        <p:spPr>
          <a:xfrm rot="16200000">
            <a:off x="15233609" y="3261228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Working</a:t>
            </a:r>
            <a:r>
              <a:rPr lang="es-US" altLang="zh-CN" sz="3600" dirty="0">
                <a:solidFill>
                  <a:srgbClr val="E823C2"/>
                </a:solidFill>
                <a:latin typeface="Barlow Bold" panose="00000800000000000000" pitchFamily="2" charset="0"/>
              </a:rPr>
              <a:t>  </a:t>
            </a:r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Members</a:t>
            </a:r>
            <a:endParaRPr lang="zh-CN" altLang="en-US" sz="3600" dirty="0">
              <a:solidFill>
                <a:srgbClr val="E823C2"/>
              </a:solidFill>
              <a:latin typeface="Barlow Bold" panose="000008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8D92D9-0405-CD74-1355-AA83794FE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269" y="585028"/>
            <a:ext cx="6425580" cy="55042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6386B4-6A5E-FE58-CF5F-34ADC1B0046E}"/>
              </a:ext>
            </a:extLst>
          </p:cNvPr>
          <p:cNvSpPr txBox="1"/>
          <p:nvPr/>
        </p:nvSpPr>
        <p:spPr>
          <a:xfrm>
            <a:off x="18368986" y="293684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SUDIPTA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3AB7F-DC45-895D-DDA0-26F9F680C179}"/>
              </a:ext>
            </a:extLst>
          </p:cNvPr>
          <p:cNvSpPr txBox="1"/>
          <p:nvPr/>
        </p:nvSpPr>
        <p:spPr>
          <a:xfrm>
            <a:off x="20194289" y="293684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SUBODH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900A5-B7D2-8D55-CA8B-7B039ED75902}"/>
              </a:ext>
            </a:extLst>
          </p:cNvPr>
          <p:cNvSpPr txBox="1"/>
          <p:nvPr/>
        </p:nvSpPr>
        <p:spPr>
          <a:xfrm>
            <a:off x="22070069" y="29368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>
                <a:solidFill>
                  <a:schemeClr val="bg1"/>
                </a:solidFill>
                <a:latin typeface="Barlow" panose="00000500000000000000" pitchFamily="2" charset="0"/>
              </a:rPr>
              <a:t>IBRAHIM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D97BA-B3BC-33E0-FA7D-CBB76A0B9C73}"/>
              </a:ext>
            </a:extLst>
          </p:cNvPr>
          <p:cNvSpPr txBox="1"/>
          <p:nvPr/>
        </p:nvSpPr>
        <p:spPr>
          <a:xfrm>
            <a:off x="22179478" y="54847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WALID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B90EE-5F4E-FE25-5596-1306354B160D}"/>
              </a:ext>
            </a:extLst>
          </p:cNvPr>
          <p:cNvSpPr txBox="1"/>
          <p:nvPr/>
        </p:nvSpPr>
        <p:spPr>
          <a:xfrm>
            <a:off x="20208716" y="548470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Barlow" panose="00000500000000000000" pitchFamily="2" charset="0"/>
              </a:rPr>
              <a:t>ASHRAF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FD9F01-0A14-C9CA-D0B5-58F306A47B36}"/>
              </a:ext>
            </a:extLst>
          </p:cNvPr>
          <p:cNvSpPr txBox="1"/>
          <p:nvPr/>
        </p:nvSpPr>
        <p:spPr>
          <a:xfrm>
            <a:off x="18330211" y="5484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ROBIUL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8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9C32-B26D-8DBB-2828-87140F3C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3473" y="-3435306"/>
            <a:ext cx="36673325" cy="12195147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76488823-A977-D9F0-1106-4EA3D5CD7355}"/>
              </a:ext>
            </a:extLst>
          </p:cNvPr>
          <p:cNvSpPr/>
          <p:nvPr/>
        </p:nvSpPr>
        <p:spPr>
          <a:xfrm>
            <a:off x="-497119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C7D636-065F-0E81-6736-0FE0B873FCA1}"/>
              </a:ext>
            </a:extLst>
          </p:cNvPr>
          <p:cNvSpPr/>
          <p:nvPr/>
        </p:nvSpPr>
        <p:spPr>
          <a:xfrm>
            <a:off x="906223" y="1136650"/>
            <a:ext cx="6082499" cy="4829005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693D098-EC99-9C19-DDE1-B25068F1806F}"/>
              </a:ext>
            </a:extLst>
          </p:cNvPr>
          <p:cNvSpPr/>
          <p:nvPr/>
        </p:nvSpPr>
        <p:spPr>
          <a:xfrm>
            <a:off x="-12292433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EAC40C7B-ABCF-0C18-878C-CBC314CD2EA2}"/>
              </a:ext>
            </a:extLst>
          </p:cNvPr>
          <p:cNvSpPr/>
          <p:nvPr/>
        </p:nvSpPr>
        <p:spPr>
          <a:xfrm>
            <a:off x="-11054805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0D9FD21C-C9B8-9104-1E57-9ADD785BDE7B}"/>
              </a:ext>
            </a:extLst>
          </p:cNvPr>
          <p:cNvSpPr/>
          <p:nvPr/>
        </p:nvSpPr>
        <p:spPr>
          <a:xfrm>
            <a:off x="-11054805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ECC04-11C3-AB63-029D-CD9C84089A5D}"/>
              </a:ext>
            </a:extLst>
          </p:cNvPr>
          <p:cNvSpPr txBox="1"/>
          <p:nvPr/>
        </p:nvSpPr>
        <p:spPr>
          <a:xfrm>
            <a:off x="-10697672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2B88B-4B66-2266-C576-63DB0D574A3D}"/>
              </a:ext>
            </a:extLst>
          </p:cNvPr>
          <p:cNvSpPr txBox="1"/>
          <p:nvPr/>
        </p:nvSpPr>
        <p:spPr>
          <a:xfrm>
            <a:off x="-10697672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53FA2-CEEF-3F6B-BD7A-77D517D4AB03}"/>
              </a:ext>
            </a:extLst>
          </p:cNvPr>
          <p:cNvSpPr txBox="1"/>
          <p:nvPr/>
        </p:nvSpPr>
        <p:spPr>
          <a:xfrm>
            <a:off x="-10697672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82499-31D7-4829-4D0E-A96A0B8650E0}"/>
              </a:ext>
            </a:extLst>
          </p:cNvPr>
          <p:cNvSpPr txBox="1"/>
          <p:nvPr/>
        </p:nvSpPr>
        <p:spPr>
          <a:xfrm>
            <a:off x="-10724841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7FF189-3AA9-FEE0-B7B4-8671F0C99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94490">
            <a:off x="-10931427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CBDF9F-E4BA-20AC-7A5F-9669A3560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50" y="2615610"/>
            <a:ext cx="4127958" cy="335004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4C9E48D-5C6F-DC00-0EE5-2A792DE3C990}"/>
              </a:ext>
            </a:extLst>
          </p:cNvPr>
          <p:cNvSpPr/>
          <p:nvPr/>
        </p:nvSpPr>
        <p:spPr>
          <a:xfrm>
            <a:off x="-4975241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9E9F2-0921-7019-929B-DCBF556A22DB}"/>
              </a:ext>
            </a:extLst>
          </p:cNvPr>
          <p:cNvSpPr txBox="1"/>
          <p:nvPr/>
        </p:nvSpPr>
        <p:spPr>
          <a:xfrm>
            <a:off x="-4008334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07C08-4DA6-ABC2-40E4-6A023392D11E}"/>
              </a:ext>
            </a:extLst>
          </p:cNvPr>
          <p:cNvSpPr txBox="1"/>
          <p:nvPr/>
        </p:nvSpPr>
        <p:spPr>
          <a:xfrm>
            <a:off x="1261414" y="2277710"/>
            <a:ext cx="528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E523BF"/>
                </a:solidFill>
                <a:latin typeface="Barlow" panose="00000500000000000000" pitchFamily="2" charset="0"/>
              </a:rPr>
              <a:t>COMPONENTS</a:t>
            </a:r>
            <a:endParaRPr lang="en-US" altLang="zh-CN" sz="1600" dirty="0">
              <a:solidFill>
                <a:srgbClr val="E523BF"/>
              </a:solidFill>
              <a:latin typeface="Barlow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7F5F1F-9A03-328B-04F5-E71DAE15B40A}"/>
              </a:ext>
            </a:extLst>
          </p:cNvPr>
          <p:cNvSpPr txBox="1"/>
          <p:nvPr/>
        </p:nvSpPr>
        <p:spPr>
          <a:xfrm>
            <a:off x="1235055" y="2545929"/>
            <a:ext cx="5283564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Core and Cladding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Connectors and Transmitters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44E2E-201A-18D1-CBCD-58F5BCF7BA5C}"/>
              </a:ext>
            </a:extLst>
          </p:cNvPr>
          <p:cNvSpPr txBox="1"/>
          <p:nvPr/>
        </p:nvSpPr>
        <p:spPr>
          <a:xfrm>
            <a:off x="1152193" y="1469820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FIBER OPTIC </a:t>
            </a:r>
            <a:r>
              <a:rPr lang="en-US" altLang="zh-CN" sz="4000" dirty="0">
                <a:solidFill>
                  <a:srgbClr val="DA21B6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DA21B6"/>
              </a:solidFill>
              <a:latin typeface="Barlow Black" panose="00000A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2264C-D00F-FBFC-05BB-48FE6ADB1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222" y="3836178"/>
            <a:ext cx="6009926" cy="3004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2B457-618C-D438-EAC9-242518057176}"/>
              </a:ext>
            </a:extLst>
          </p:cNvPr>
          <p:cNvSpPr txBox="1"/>
          <p:nvPr/>
        </p:nvSpPr>
        <p:spPr>
          <a:xfrm>
            <a:off x="1261414" y="3362707"/>
            <a:ext cx="528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E523BF"/>
                </a:solidFill>
                <a:latin typeface="Barlow" panose="00000500000000000000" pitchFamily="2" charset="0"/>
              </a:rPr>
              <a:t>INFRASTRUCTURE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2AEF4-34C8-CE52-2316-C56129D79F28}"/>
              </a:ext>
            </a:extLst>
          </p:cNvPr>
          <p:cNvSpPr txBox="1"/>
          <p:nvPr/>
        </p:nvSpPr>
        <p:spPr>
          <a:xfrm>
            <a:off x="1235055" y="3630926"/>
            <a:ext cx="5283564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Strength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Testing and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A8A1A-B7F4-A456-BEA9-17D0F2874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61" y="449554"/>
            <a:ext cx="2007089" cy="64084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A6CF32-AB6A-06AD-EC96-71138633BAF0}"/>
              </a:ext>
            </a:extLst>
          </p:cNvPr>
          <p:cNvGrpSpPr/>
          <p:nvPr/>
        </p:nvGrpSpPr>
        <p:grpSpPr>
          <a:xfrm>
            <a:off x="7572376" y="449554"/>
            <a:ext cx="1948592" cy="381000"/>
            <a:chOff x="8175667" y="790575"/>
            <a:chExt cx="1565233" cy="3810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23A6793-3908-60BC-98EA-B128457E3164}"/>
                </a:ext>
              </a:extLst>
            </p:cNvPr>
            <p:cNvSpPr/>
            <p:nvPr/>
          </p:nvSpPr>
          <p:spPr>
            <a:xfrm>
              <a:off x="8175667" y="790575"/>
              <a:ext cx="661347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EC9FA66-5AED-91A6-2E0B-9DEA6314A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AAF34-AA0A-C8CF-0D3C-0190C07526F1}"/>
                </a:ext>
              </a:extLst>
            </p:cNvPr>
            <p:cNvSpPr txBox="1"/>
            <p:nvPr/>
          </p:nvSpPr>
          <p:spPr>
            <a:xfrm>
              <a:off x="8175667" y="811798"/>
              <a:ext cx="693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Light Ray/Data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Transmit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93D59C-BADE-E3A4-3D02-D45E1C44960A}"/>
              </a:ext>
            </a:extLst>
          </p:cNvPr>
          <p:cNvGrpSpPr/>
          <p:nvPr/>
        </p:nvGrpSpPr>
        <p:grpSpPr>
          <a:xfrm>
            <a:off x="9733513" y="1469820"/>
            <a:ext cx="1836228" cy="381000"/>
            <a:chOff x="2455729" y="2716084"/>
            <a:chExt cx="1836228" cy="381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1DF3435-3382-492B-EFB3-9824CAFAC780}"/>
                </a:ext>
              </a:extLst>
            </p:cNvPr>
            <p:cNvGrpSpPr/>
            <p:nvPr/>
          </p:nvGrpSpPr>
          <p:grpSpPr>
            <a:xfrm flipH="1">
              <a:off x="2708144" y="2716084"/>
              <a:ext cx="1583813" cy="381000"/>
              <a:chOff x="8364477" y="790575"/>
              <a:chExt cx="1376423" cy="38100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A279905-531F-1BB8-3828-AE315B01CF85}"/>
                  </a:ext>
                </a:extLst>
              </p:cNvPr>
              <p:cNvSpPr/>
              <p:nvPr/>
            </p:nvSpPr>
            <p:spPr>
              <a:xfrm>
                <a:off x="8364477" y="790575"/>
                <a:ext cx="472540" cy="381000"/>
              </a:xfrm>
              <a:prstGeom prst="roundRect">
                <a:avLst>
                  <a:gd name="adj" fmla="val 25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t</a:t>
                </a:r>
                <a:endParaRPr lang="zh-CN" alt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2554485-80A9-EC72-7300-14427FCB2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075" y="981075"/>
                <a:ext cx="1012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4D2194-D1ED-0894-DBE3-460DD536CED4}"/>
                  </a:ext>
                </a:extLst>
              </p:cNvPr>
              <p:cNvSpPr txBox="1"/>
              <p:nvPr/>
            </p:nvSpPr>
            <p:spPr>
              <a:xfrm>
                <a:off x="8459795" y="811798"/>
                <a:ext cx="3638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/>
                  <a:t>Fiber</a:t>
                </a:r>
              </a:p>
              <a:p>
                <a:r>
                  <a:rPr lang="en-US" altLang="zh-CN" sz="800" b="1" dirty="0"/>
                  <a:t>Core</a:t>
                </a:r>
                <a:endParaRPr lang="zh-CN" altLang="en-US" sz="800" b="1" dirty="0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E2BEDB-01DB-0CD0-B029-EB4B744318F1}"/>
                </a:ext>
              </a:extLst>
            </p:cNvPr>
            <p:cNvSpPr/>
            <p:nvPr/>
          </p:nvSpPr>
          <p:spPr>
            <a:xfrm>
              <a:off x="2455729" y="2782535"/>
              <a:ext cx="252413" cy="25241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07CFA9-D7DC-BFD4-5C64-78CDBFC8B9D5}"/>
              </a:ext>
            </a:extLst>
          </p:cNvPr>
          <p:cNvGrpSpPr/>
          <p:nvPr/>
        </p:nvGrpSpPr>
        <p:grpSpPr>
          <a:xfrm flipH="1">
            <a:off x="9520966" y="3836178"/>
            <a:ext cx="2357639" cy="277035"/>
            <a:chOff x="8042820" y="839437"/>
            <a:chExt cx="1698080" cy="27703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A7C16C6-1CA5-D2B1-CEEB-DACBBDE07BC3}"/>
                </a:ext>
              </a:extLst>
            </p:cNvPr>
            <p:cNvSpPr/>
            <p:nvPr/>
          </p:nvSpPr>
          <p:spPr>
            <a:xfrm>
              <a:off x="8175667" y="839437"/>
              <a:ext cx="661347" cy="277035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C38E11-D80F-AF72-2869-84C426EDB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063CC3-00C4-6FC9-D663-11DE5198B2FC}"/>
                </a:ext>
              </a:extLst>
            </p:cNvPr>
            <p:cNvSpPr txBox="1"/>
            <p:nvPr/>
          </p:nvSpPr>
          <p:spPr>
            <a:xfrm>
              <a:off x="8042820" y="839437"/>
              <a:ext cx="6932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err="1">
                  <a:latin typeface="Barlow" panose="00000500000000000000" pitchFamily="2" charset="0"/>
                </a:rPr>
                <a:t>Cadding</a:t>
              </a:r>
              <a:endParaRPr lang="en-US" altLang="zh-CN" sz="800" b="1" dirty="0">
                <a:latin typeface="Barlow" panose="000005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7ACC7E-A707-17FC-ED01-46906A6CBA76}"/>
              </a:ext>
            </a:extLst>
          </p:cNvPr>
          <p:cNvGrpSpPr/>
          <p:nvPr/>
        </p:nvGrpSpPr>
        <p:grpSpPr>
          <a:xfrm>
            <a:off x="7952252" y="5445053"/>
            <a:ext cx="2033675" cy="381000"/>
            <a:chOff x="8364477" y="790575"/>
            <a:chExt cx="1376423" cy="38100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27C6E7F-9B84-7589-41B0-0B9CC22F5BC6}"/>
                </a:ext>
              </a:extLst>
            </p:cNvPr>
            <p:cNvSpPr/>
            <p:nvPr/>
          </p:nvSpPr>
          <p:spPr>
            <a:xfrm>
              <a:off x="8364477" y="790575"/>
              <a:ext cx="472540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D035E9-9B20-BF88-9B9D-C6B1B20B5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9A6A17-BEDE-6276-5637-5C4E15A27624}"/>
                </a:ext>
              </a:extLst>
            </p:cNvPr>
            <p:cNvSpPr txBox="1"/>
            <p:nvPr/>
          </p:nvSpPr>
          <p:spPr>
            <a:xfrm>
              <a:off x="8364477" y="811797"/>
              <a:ext cx="476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/>
                <a:t>Plastic</a:t>
              </a:r>
            </a:p>
            <a:p>
              <a:r>
                <a:rPr lang="en-US" altLang="zh-CN" sz="800" b="1" dirty="0"/>
                <a:t>Coating</a:t>
              </a:r>
              <a:endParaRPr lang="zh-CN" altLang="en-US" sz="800" b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09BA9E-6C63-B4BF-C61C-15CB7F6A3A06}"/>
              </a:ext>
            </a:extLst>
          </p:cNvPr>
          <p:cNvGrpSpPr/>
          <p:nvPr/>
        </p:nvGrpSpPr>
        <p:grpSpPr>
          <a:xfrm>
            <a:off x="7572376" y="2916526"/>
            <a:ext cx="1948592" cy="381000"/>
            <a:chOff x="8175667" y="790575"/>
            <a:chExt cx="1565233" cy="38100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750171A-121A-9D36-F05B-55B4B6FF19FB}"/>
                </a:ext>
              </a:extLst>
            </p:cNvPr>
            <p:cNvSpPr/>
            <p:nvPr/>
          </p:nvSpPr>
          <p:spPr>
            <a:xfrm>
              <a:off x="8175667" y="790575"/>
              <a:ext cx="661347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2575993-485B-8345-3130-636E10B8E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619C4-37A7-8060-CC3D-88CABA84025C}"/>
                </a:ext>
              </a:extLst>
            </p:cNvPr>
            <p:cNvSpPr txBox="1"/>
            <p:nvPr/>
          </p:nvSpPr>
          <p:spPr>
            <a:xfrm>
              <a:off x="8175667" y="811798"/>
              <a:ext cx="693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Metallic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Coating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27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9C32-B26D-8DBB-2828-87140F3C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3473" y="-3433586"/>
            <a:ext cx="36673325" cy="121951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0F69F4-7F8C-3930-2E25-F3392AF54088}"/>
              </a:ext>
            </a:extLst>
          </p:cNvPr>
          <p:cNvSpPr/>
          <p:nvPr/>
        </p:nvSpPr>
        <p:spPr>
          <a:xfrm>
            <a:off x="6988722" y="5171776"/>
            <a:ext cx="5203278" cy="1686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D99416D-C7C1-C0C9-DB96-0241833A783C}"/>
              </a:ext>
            </a:extLst>
          </p:cNvPr>
          <p:cNvSpPr/>
          <p:nvPr/>
        </p:nvSpPr>
        <p:spPr>
          <a:xfrm>
            <a:off x="10667542" y="-1"/>
            <a:ext cx="3048915" cy="6858001"/>
          </a:xfrm>
          <a:prstGeom prst="downArrow">
            <a:avLst/>
          </a:prstGeom>
          <a:gradFill>
            <a:gsLst>
              <a:gs pos="0">
                <a:schemeClr val="tx1">
                  <a:lumMod val="88000"/>
                  <a:lumOff val="12000"/>
                </a:schemeClr>
              </a:gs>
              <a:gs pos="77601">
                <a:srgbClr val="BB229D"/>
              </a:gs>
              <a:gs pos="43000">
                <a:schemeClr val="tx1"/>
              </a:gs>
              <a:gs pos="100000">
                <a:srgbClr val="E823C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8892B-46EE-A139-DE10-A2B8091AD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66" y="-636934"/>
            <a:ext cx="4571428" cy="6857143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76488823-A977-D9F0-1106-4EA3D5CD7355}"/>
              </a:ext>
            </a:extLst>
          </p:cNvPr>
          <p:cNvSpPr/>
          <p:nvPr/>
        </p:nvSpPr>
        <p:spPr>
          <a:xfrm>
            <a:off x="-497119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C7D636-065F-0E81-6736-0FE0B873FCA1}"/>
              </a:ext>
            </a:extLst>
          </p:cNvPr>
          <p:cNvSpPr/>
          <p:nvPr/>
        </p:nvSpPr>
        <p:spPr>
          <a:xfrm>
            <a:off x="906223" y="1136650"/>
            <a:ext cx="6082499" cy="4829005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693D098-EC99-9C19-DDE1-B25068F1806F}"/>
              </a:ext>
            </a:extLst>
          </p:cNvPr>
          <p:cNvSpPr/>
          <p:nvPr/>
        </p:nvSpPr>
        <p:spPr>
          <a:xfrm>
            <a:off x="-12292433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EAC40C7B-ABCF-0C18-878C-CBC314CD2EA2}"/>
              </a:ext>
            </a:extLst>
          </p:cNvPr>
          <p:cNvSpPr/>
          <p:nvPr/>
        </p:nvSpPr>
        <p:spPr>
          <a:xfrm>
            <a:off x="-11054805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0D9FD21C-C9B8-9104-1E57-9ADD785BDE7B}"/>
              </a:ext>
            </a:extLst>
          </p:cNvPr>
          <p:cNvSpPr/>
          <p:nvPr/>
        </p:nvSpPr>
        <p:spPr>
          <a:xfrm>
            <a:off x="-11054805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ECC04-11C3-AB63-029D-CD9C84089A5D}"/>
              </a:ext>
            </a:extLst>
          </p:cNvPr>
          <p:cNvSpPr txBox="1"/>
          <p:nvPr/>
        </p:nvSpPr>
        <p:spPr>
          <a:xfrm>
            <a:off x="-10697672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2B88B-4B66-2266-C576-63DB0D574A3D}"/>
              </a:ext>
            </a:extLst>
          </p:cNvPr>
          <p:cNvSpPr txBox="1"/>
          <p:nvPr/>
        </p:nvSpPr>
        <p:spPr>
          <a:xfrm>
            <a:off x="-10697672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53FA2-CEEF-3F6B-BD7A-77D517D4AB03}"/>
              </a:ext>
            </a:extLst>
          </p:cNvPr>
          <p:cNvSpPr txBox="1"/>
          <p:nvPr/>
        </p:nvSpPr>
        <p:spPr>
          <a:xfrm>
            <a:off x="-10697672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82499-31D7-4829-4D0E-A96A0B8650E0}"/>
              </a:ext>
            </a:extLst>
          </p:cNvPr>
          <p:cNvSpPr txBox="1"/>
          <p:nvPr/>
        </p:nvSpPr>
        <p:spPr>
          <a:xfrm>
            <a:off x="-10724841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7FF189-3AA9-FEE0-B7B4-8671F0C9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94490">
            <a:off x="-10931427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CBDF9F-E4BA-20AC-7A5F-9669A3560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50" y="2615610"/>
            <a:ext cx="4127958" cy="335004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4C9E48D-5C6F-DC00-0EE5-2A792DE3C990}"/>
              </a:ext>
            </a:extLst>
          </p:cNvPr>
          <p:cNvSpPr/>
          <p:nvPr/>
        </p:nvSpPr>
        <p:spPr>
          <a:xfrm>
            <a:off x="-4975241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9E9F2-0921-7019-929B-DCBF556A22DB}"/>
              </a:ext>
            </a:extLst>
          </p:cNvPr>
          <p:cNvSpPr txBox="1"/>
          <p:nvPr/>
        </p:nvSpPr>
        <p:spPr>
          <a:xfrm>
            <a:off x="-4008334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07C08-4DA6-ABC2-40E4-6A023392D11E}"/>
              </a:ext>
            </a:extLst>
          </p:cNvPr>
          <p:cNvSpPr txBox="1"/>
          <p:nvPr/>
        </p:nvSpPr>
        <p:spPr>
          <a:xfrm>
            <a:off x="1195655" y="2395769"/>
            <a:ext cx="528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DA21B6"/>
                </a:solidFill>
                <a:latin typeface="Barlow" panose="00000500000000000000" pitchFamily="2" charset="0"/>
              </a:rPr>
              <a:t>KEY POINTS</a:t>
            </a:r>
            <a:endParaRPr lang="en-US" altLang="zh-CN" sz="1600" dirty="0">
              <a:solidFill>
                <a:srgbClr val="DA21B6"/>
              </a:solidFill>
              <a:latin typeface="Barlow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7F5F1F-9A03-328B-04F5-E71DAE15B40A}"/>
              </a:ext>
            </a:extLst>
          </p:cNvPr>
          <p:cNvSpPr txBox="1"/>
          <p:nvPr/>
        </p:nvSpPr>
        <p:spPr>
          <a:xfrm>
            <a:off x="1169296" y="2663988"/>
            <a:ext cx="52835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Light as the Information Carrier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Total Internal Reflection: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Transmission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44E2E-201A-18D1-CBCD-58F5BCF7BA5C}"/>
              </a:ext>
            </a:extLst>
          </p:cNvPr>
          <p:cNvSpPr txBox="1"/>
          <p:nvPr/>
        </p:nvSpPr>
        <p:spPr>
          <a:xfrm>
            <a:off x="1152193" y="1469820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FIBER OPTIC </a:t>
            </a:r>
            <a:r>
              <a:rPr lang="en-US" altLang="zh-CN" sz="4000" dirty="0">
                <a:solidFill>
                  <a:srgbClr val="DA21B6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DA21B6"/>
              </a:solidFill>
              <a:latin typeface="Barlow Black" panose="00000A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2264C-D00F-FBFC-05BB-48FE6ADB1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222" y="3836178"/>
            <a:ext cx="6009926" cy="3004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78A92-7D84-A8DA-BA22-C26798CC5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28" y="5309075"/>
            <a:ext cx="5051672" cy="11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7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2EB81F-CEC0-9768-7C39-4C66D9A1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585" y="-3447182"/>
            <a:ext cx="36673325" cy="12195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F5678-C213-7B8A-58BA-76E395FF43F2}"/>
              </a:ext>
            </a:extLst>
          </p:cNvPr>
          <p:cNvSpPr txBox="1"/>
          <p:nvPr/>
        </p:nvSpPr>
        <p:spPr>
          <a:xfrm>
            <a:off x="2790823" y="5641435"/>
            <a:ext cx="156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STAR TOPOLOGY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6B929-330B-0E1B-14C4-3F9C2C7736F8}"/>
              </a:ext>
            </a:extLst>
          </p:cNvPr>
          <p:cNvSpPr txBox="1"/>
          <p:nvPr/>
        </p:nvSpPr>
        <p:spPr>
          <a:xfrm>
            <a:off x="9354883" y="1180410"/>
            <a:ext cx="126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USA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77E731-D07D-DE2F-3C29-423213429615}"/>
              </a:ext>
            </a:extLst>
          </p:cNvPr>
          <p:cNvSpPr txBox="1"/>
          <p:nvPr/>
        </p:nvSpPr>
        <p:spPr>
          <a:xfrm>
            <a:off x="7973105" y="5641435"/>
            <a:ext cx="156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MESH TOPOLOGY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E35676-113F-7E16-B5B3-DF094EB5E060}"/>
              </a:ext>
            </a:extLst>
          </p:cNvPr>
          <p:cNvGrpSpPr/>
          <p:nvPr/>
        </p:nvGrpSpPr>
        <p:grpSpPr>
          <a:xfrm>
            <a:off x="1889662" y="534140"/>
            <a:ext cx="8968948" cy="5253831"/>
            <a:chOff x="1889662" y="534140"/>
            <a:chExt cx="8968948" cy="52538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3F85B10-DB09-B802-0C5B-AC7EEBB1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87" b="16132"/>
            <a:stretch/>
          </p:blipFill>
          <p:spPr>
            <a:xfrm rot="16200000" flipV="1">
              <a:off x="2827464" y="2916274"/>
              <a:ext cx="1701976" cy="2323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7DD26A-032B-8C24-B637-C52D3C388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87" b="16132"/>
            <a:stretch/>
          </p:blipFill>
          <p:spPr>
            <a:xfrm rot="16200000" flipV="1">
              <a:off x="7862222" y="2916274"/>
              <a:ext cx="1701976" cy="23231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55DB063-AFC8-98B6-9F9E-17CA7FCD82E6}"/>
                </a:ext>
              </a:extLst>
            </p:cNvPr>
            <p:cNvGrpSpPr/>
            <p:nvPr/>
          </p:nvGrpSpPr>
          <p:grpSpPr>
            <a:xfrm>
              <a:off x="2958697" y="534140"/>
              <a:ext cx="6575891" cy="1815760"/>
              <a:chOff x="2786505" y="718208"/>
              <a:chExt cx="6575891" cy="18157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D41DC-6F09-3E79-7257-CCB28DA3B382}"/>
                  </a:ext>
                </a:extLst>
              </p:cNvPr>
              <p:cNvSpPr/>
              <p:nvPr/>
            </p:nvSpPr>
            <p:spPr>
              <a:xfrm>
                <a:off x="3767137" y="1341992"/>
                <a:ext cx="4657725" cy="80645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657FFC-FE99-DA61-993B-17E4953BAFD1}"/>
                  </a:ext>
                </a:extLst>
              </p:cNvPr>
              <p:cNvSpPr txBox="1"/>
              <p:nvPr/>
            </p:nvSpPr>
            <p:spPr>
              <a:xfrm>
                <a:off x="5765008" y="1007023"/>
                <a:ext cx="618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Barlow Black" panose="00000A00000000000000" pitchFamily="2" charset="0"/>
                  </a:rPr>
                  <a:t>WAN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ABD16E-46DF-1967-A826-33D2D349718A}"/>
                  </a:ext>
                </a:extLst>
              </p:cNvPr>
              <p:cNvGrpSpPr/>
              <p:nvPr/>
            </p:nvGrpSpPr>
            <p:grpSpPr>
              <a:xfrm>
                <a:off x="2786505" y="718208"/>
                <a:ext cx="6575891" cy="1815760"/>
                <a:chOff x="2808054" y="718208"/>
                <a:chExt cx="6575891" cy="181576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C577EC7-E797-310D-717D-43F63C326A96}"/>
                    </a:ext>
                  </a:extLst>
                </p:cNvPr>
                <p:cNvGrpSpPr/>
                <p:nvPr/>
              </p:nvGrpSpPr>
              <p:grpSpPr>
                <a:xfrm>
                  <a:off x="2808054" y="718208"/>
                  <a:ext cx="6575891" cy="1815760"/>
                  <a:chOff x="2985854" y="819149"/>
                  <a:chExt cx="6575891" cy="1815760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D0BD6C6F-4593-92FB-207A-C02775CED7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46524" y="1626086"/>
                    <a:ext cx="4657725" cy="442217"/>
                  </a:xfrm>
                  <a:prstGeom prst="rect">
                    <a:avLst/>
                  </a:prstGeom>
                </p:spPr>
              </p:pic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9DD40D0A-3667-65B2-E64A-634BE1FA8CED}"/>
                      </a:ext>
                    </a:extLst>
                  </p:cNvPr>
                  <p:cNvGrpSpPr/>
                  <p:nvPr/>
                </p:nvGrpSpPr>
                <p:grpSpPr>
                  <a:xfrm>
                    <a:off x="2985854" y="819149"/>
                    <a:ext cx="6575891" cy="1815760"/>
                    <a:chOff x="2521259" y="819149"/>
                    <a:chExt cx="6575891" cy="181576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0FB6F176-0584-0615-BF05-0C7FCA7120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259" y="819149"/>
                      <a:ext cx="1650691" cy="18157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F4DA1519-8F02-10CF-F914-4D265A169D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46459" y="819149"/>
                      <a:ext cx="1650691" cy="181576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AF37ADE-92EF-2189-BCE4-BA0A2504F4F1}"/>
                    </a:ext>
                  </a:extLst>
                </p:cNvPr>
                <p:cNvSpPr txBox="1"/>
                <p:nvPr/>
              </p:nvSpPr>
              <p:spPr>
                <a:xfrm>
                  <a:off x="4858886" y="2245344"/>
                  <a:ext cx="277904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DA21B6"/>
                      </a:solidFill>
                      <a:latin typeface="Barlow Black" panose="00000A00000000000000" pitchFamily="2" charset="0"/>
                    </a:rPr>
                    <a:t>SUBMARINE CABLE  </a:t>
                  </a:r>
                  <a:r>
                    <a:rPr lang="en-US" altLang="zh-CN" sz="1200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(Fiber Optic Cable)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E2A283-ACB6-63D9-7975-08A6D053FF08}"/>
                </a:ext>
              </a:extLst>
            </p:cNvPr>
            <p:cNvGrpSpPr/>
            <p:nvPr/>
          </p:nvGrpSpPr>
          <p:grpSpPr>
            <a:xfrm>
              <a:off x="1889662" y="2417105"/>
              <a:ext cx="3561267" cy="3260485"/>
              <a:chOff x="1889662" y="2417105"/>
              <a:chExt cx="3561267" cy="326048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DA8F076-8647-C985-914A-B88D0262A818}"/>
                  </a:ext>
                </a:extLst>
              </p:cNvPr>
              <p:cNvGrpSpPr/>
              <p:nvPr/>
            </p:nvGrpSpPr>
            <p:grpSpPr>
              <a:xfrm>
                <a:off x="1889662" y="2417105"/>
                <a:ext cx="3561267" cy="3260485"/>
                <a:chOff x="1889662" y="2417105"/>
                <a:chExt cx="3561267" cy="3260485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676A2E4-9291-8E4C-CFC4-532AFA7162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9662" y="2417105"/>
                  <a:ext cx="3561267" cy="3260485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991E23-44E8-5178-4B87-60F240758AA2}"/>
                    </a:ext>
                  </a:extLst>
                </p:cNvPr>
                <p:cNvSpPr txBox="1"/>
                <p:nvPr/>
              </p:nvSpPr>
              <p:spPr>
                <a:xfrm rot="19105291">
                  <a:off x="3769753" y="3610647"/>
                  <a:ext cx="83511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CAT6 Wire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2F7B648-319B-9297-1E97-7C3BC821D005}"/>
                    </a:ext>
                  </a:extLst>
                </p:cNvPr>
                <p:cNvSpPr txBox="1"/>
                <p:nvPr/>
              </p:nvSpPr>
              <p:spPr>
                <a:xfrm rot="2671838">
                  <a:off x="3873192" y="4239296"/>
                  <a:ext cx="83511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CAT6 Wire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FBF481A-AF9E-A020-4F7B-391048FBA4CE}"/>
                    </a:ext>
                  </a:extLst>
                </p:cNvPr>
                <p:cNvSpPr txBox="1"/>
                <p:nvPr/>
              </p:nvSpPr>
              <p:spPr>
                <a:xfrm rot="5400000">
                  <a:off x="3360279" y="4258502"/>
                  <a:ext cx="83511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RJ45 Wire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B487BA-C244-5606-ADC9-A5F9FD690BA4}"/>
                  </a:ext>
                </a:extLst>
              </p:cNvPr>
              <p:cNvSpPr txBox="1"/>
              <p:nvPr/>
            </p:nvSpPr>
            <p:spPr>
              <a:xfrm>
                <a:off x="3422442" y="3754094"/>
                <a:ext cx="618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Barlow Black" panose="00000A00000000000000" pitchFamily="2" charset="0"/>
                  </a:rPr>
                  <a:t>LAN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E55CFC-4B16-ACB8-78BD-46AC331890F8}"/>
                </a:ext>
              </a:extLst>
            </p:cNvPr>
            <p:cNvGrpSpPr/>
            <p:nvPr/>
          </p:nvGrpSpPr>
          <p:grpSpPr>
            <a:xfrm>
              <a:off x="6559873" y="2610644"/>
              <a:ext cx="4298737" cy="3177327"/>
              <a:chOff x="6559873" y="2610644"/>
              <a:chExt cx="4298737" cy="317732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E6E98F8-75F8-8FA8-9C49-AE7B73C724C8}"/>
                  </a:ext>
                </a:extLst>
              </p:cNvPr>
              <p:cNvGrpSpPr/>
              <p:nvPr/>
            </p:nvGrpSpPr>
            <p:grpSpPr>
              <a:xfrm>
                <a:off x="6559873" y="2610644"/>
                <a:ext cx="4298737" cy="3177327"/>
                <a:chOff x="6559873" y="2610644"/>
                <a:chExt cx="4298737" cy="317732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A568087-C441-74DC-D992-4D401E589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9873" y="2610644"/>
                  <a:ext cx="4298737" cy="317732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5BB31E4-701B-50F3-791D-6679BC2849FB}"/>
                    </a:ext>
                  </a:extLst>
                </p:cNvPr>
                <p:cNvSpPr txBox="1"/>
                <p:nvPr/>
              </p:nvSpPr>
              <p:spPr>
                <a:xfrm>
                  <a:off x="8097240" y="5330667"/>
                  <a:ext cx="83511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CAT7 Wire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F6A924-A19C-BE31-F186-CD6DE480A30F}"/>
                    </a:ext>
                  </a:extLst>
                </p:cNvPr>
                <p:cNvSpPr txBox="1"/>
                <p:nvPr/>
              </p:nvSpPr>
              <p:spPr>
                <a:xfrm rot="3461233">
                  <a:off x="9618673" y="3372574"/>
                  <a:ext cx="83511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CAT6 Wire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D2CBCF4-DCDB-2EBA-87B1-55449DB1F4BC}"/>
                    </a:ext>
                  </a:extLst>
                </p:cNvPr>
                <p:cNvSpPr txBox="1"/>
                <p:nvPr/>
              </p:nvSpPr>
              <p:spPr>
                <a:xfrm rot="7385124">
                  <a:off x="9762790" y="4686110"/>
                  <a:ext cx="643643" cy="199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zh-CN" sz="700" b="1" dirty="0">
                      <a:solidFill>
                        <a:schemeClr val="bg1"/>
                      </a:solidFill>
                      <a:latin typeface="Barlow" panose="00000500000000000000" pitchFamily="2" charset="0"/>
                    </a:rPr>
                    <a:t>RJ45 Wire</a:t>
                  </a: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16B463-A3F2-F9DD-D7F3-DB5EB8EE4332}"/>
                  </a:ext>
                </a:extLst>
              </p:cNvPr>
              <p:cNvSpPr txBox="1"/>
              <p:nvPr/>
            </p:nvSpPr>
            <p:spPr>
              <a:xfrm>
                <a:off x="8368481" y="3884902"/>
                <a:ext cx="6188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ysClr val="windowText" lastClr="000000"/>
                    </a:solidFill>
                    <a:latin typeface="Barlow Black" panose="00000A00000000000000" pitchFamily="2" charset="0"/>
                  </a:rPr>
                  <a:t>LAN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0AE821-0EAC-C64E-5140-11D1CBE2F0B2}"/>
              </a:ext>
            </a:extLst>
          </p:cNvPr>
          <p:cNvSpPr txBox="1"/>
          <p:nvPr/>
        </p:nvSpPr>
        <p:spPr>
          <a:xfrm>
            <a:off x="1732411" y="1180410"/>
            <a:ext cx="126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China 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  <a:latin typeface="Barlow Black" panose="00000A00000000000000" pitchFamily="2" charset="0"/>
              </a:rPr>
              <a:t>Network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33BD578-9CBF-996C-6F69-921955FD04A5}"/>
              </a:ext>
            </a:extLst>
          </p:cNvPr>
          <p:cNvSpPr/>
          <p:nvPr/>
        </p:nvSpPr>
        <p:spPr>
          <a:xfrm rot="5400000">
            <a:off x="9444381" y="1555569"/>
            <a:ext cx="6858000" cy="3746861"/>
          </a:xfrm>
          <a:prstGeom prst="round2SameRect">
            <a:avLst>
              <a:gd name="adj1" fmla="val 23603"/>
              <a:gd name="adj2" fmla="val 10904"/>
            </a:avLst>
          </a:prstGeom>
          <a:gradFill flip="none" rotWithShape="1">
            <a:gsLst>
              <a:gs pos="0">
                <a:srgbClr val="E523BF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1FB787E-938B-2E38-B490-7C7B13F1E729}"/>
              </a:ext>
            </a:extLst>
          </p:cNvPr>
          <p:cNvSpPr/>
          <p:nvPr/>
        </p:nvSpPr>
        <p:spPr>
          <a:xfrm>
            <a:off x="-1501541" y="-1"/>
            <a:ext cx="3048915" cy="6858001"/>
          </a:xfrm>
          <a:prstGeom prst="downArrow">
            <a:avLst/>
          </a:prstGeom>
          <a:gradFill>
            <a:gsLst>
              <a:gs pos="0">
                <a:schemeClr val="tx1">
                  <a:lumMod val="88000"/>
                  <a:lumOff val="12000"/>
                </a:schemeClr>
              </a:gs>
              <a:gs pos="77601">
                <a:srgbClr val="BB229D"/>
              </a:gs>
              <a:gs pos="43000">
                <a:schemeClr val="tx1"/>
              </a:gs>
              <a:gs pos="100000">
                <a:srgbClr val="E823C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43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E550CAF-5E37-75FB-EC13-3A3E1C44F8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585" y="-2294138"/>
            <a:ext cx="36673325" cy="12195147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992FCA7-2361-01FA-D0D5-1BF2A984D373}"/>
              </a:ext>
            </a:extLst>
          </p:cNvPr>
          <p:cNvSpPr/>
          <p:nvPr/>
        </p:nvSpPr>
        <p:spPr>
          <a:xfrm rot="5400000">
            <a:off x="-4260033" y="1555569"/>
            <a:ext cx="6858000" cy="3746861"/>
          </a:xfrm>
          <a:prstGeom prst="round2SameRect">
            <a:avLst>
              <a:gd name="adj1" fmla="val 23603"/>
              <a:gd name="adj2" fmla="val 10904"/>
            </a:avLst>
          </a:prstGeom>
          <a:gradFill flip="none" rotWithShape="1">
            <a:gsLst>
              <a:gs pos="0">
                <a:srgbClr val="E523BF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0CED7-8546-A133-C3D6-90E1D0017E9D}"/>
              </a:ext>
            </a:extLst>
          </p:cNvPr>
          <p:cNvSpPr txBox="1"/>
          <p:nvPr/>
        </p:nvSpPr>
        <p:spPr>
          <a:xfrm>
            <a:off x="4625425" y="756899"/>
            <a:ext cx="384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523BF"/>
                </a:solidFill>
                <a:latin typeface="Barlow Black" panose="00000A00000000000000" pitchFamily="2" charset="0"/>
              </a:rPr>
              <a:t>TWISTED PAIR CABLE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E86A8-3EE2-FEED-A8EE-0CBE67E2EF39}"/>
              </a:ext>
            </a:extLst>
          </p:cNvPr>
          <p:cNvSpPr txBox="1"/>
          <p:nvPr/>
        </p:nvSpPr>
        <p:spPr>
          <a:xfrm>
            <a:off x="1528661" y="756899"/>
            <a:ext cx="283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rlow Black" panose="00000A00000000000000" pitchFamily="2" charset="0"/>
              </a:rPr>
              <a:t>COAXIAL CABLE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095180-957F-6BD4-2017-889838BEF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81511">
            <a:off x="1606101" y="1128949"/>
            <a:ext cx="2272231" cy="1731440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37106-8B68-ECCD-16AB-1E70D566C2BA}"/>
              </a:ext>
            </a:extLst>
          </p:cNvPr>
          <p:cNvSpPr txBox="1"/>
          <p:nvPr/>
        </p:nvSpPr>
        <p:spPr>
          <a:xfrm>
            <a:off x="8511858" y="756899"/>
            <a:ext cx="356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rlow Black" panose="00000A00000000000000" pitchFamily="2" charset="0"/>
              </a:rPr>
              <a:t>FIBER OPTIC CABLE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9F374-41C9-AAA7-F00F-6033716045D7}"/>
              </a:ext>
            </a:extLst>
          </p:cNvPr>
          <p:cNvCxnSpPr>
            <a:cxnSpLocks/>
          </p:cNvCxnSpPr>
          <p:nvPr/>
        </p:nvCxnSpPr>
        <p:spPr>
          <a:xfrm>
            <a:off x="1528661" y="667835"/>
            <a:ext cx="0" cy="5851355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E0F63-59CE-91A4-BBC3-1D2FFF974974}"/>
              </a:ext>
            </a:extLst>
          </p:cNvPr>
          <p:cNvCxnSpPr>
            <a:cxnSpLocks/>
          </p:cNvCxnSpPr>
          <p:nvPr/>
        </p:nvCxnSpPr>
        <p:spPr>
          <a:xfrm>
            <a:off x="1520721" y="681620"/>
            <a:ext cx="388620" cy="0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8019BC0-B931-3E1C-A5BD-BF6C641C0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7176" y="1400769"/>
            <a:ext cx="3486467" cy="15199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F54F9B-DF24-E8FE-3202-85C7A00129FA}"/>
              </a:ext>
            </a:extLst>
          </p:cNvPr>
          <p:cNvCxnSpPr>
            <a:cxnSpLocks/>
          </p:cNvCxnSpPr>
          <p:nvPr/>
        </p:nvCxnSpPr>
        <p:spPr>
          <a:xfrm>
            <a:off x="1520721" y="6519190"/>
            <a:ext cx="388620" cy="0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94B213-3F36-E743-2A2B-0362AC789A08}"/>
              </a:ext>
            </a:extLst>
          </p:cNvPr>
          <p:cNvCxnSpPr>
            <a:cxnSpLocks/>
          </p:cNvCxnSpPr>
          <p:nvPr/>
        </p:nvCxnSpPr>
        <p:spPr>
          <a:xfrm>
            <a:off x="4572936" y="667835"/>
            <a:ext cx="0" cy="58513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A8BC0C-A272-E4E3-00AE-7604D8DBE2AE}"/>
              </a:ext>
            </a:extLst>
          </p:cNvPr>
          <p:cNvCxnSpPr>
            <a:cxnSpLocks/>
          </p:cNvCxnSpPr>
          <p:nvPr/>
        </p:nvCxnSpPr>
        <p:spPr>
          <a:xfrm>
            <a:off x="4564996" y="681620"/>
            <a:ext cx="3886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969E6C-9242-3A8B-C763-CA8F1F47C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906" y="1232543"/>
            <a:ext cx="3346441" cy="167322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BFAA3D-7839-D7DF-A755-9B9810454EFD}"/>
              </a:ext>
            </a:extLst>
          </p:cNvPr>
          <p:cNvCxnSpPr>
            <a:cxnSpLocks/>
          </p:cNvCxnSpPr>
          <p:nvPr/>
        </p:nvCxnSpPr>
        <p:spPr>
          <a:xfrm>
            <a:off x="4564996" y="6519190"/>
            <a:ext cx="3886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B279D7-25C3-55F1-E5FA-536A8F424FC0}"/>
              </a:ext>
            </a:extLst>
          </p:cNvPr>
          <p:cNvCxnSpPr>
            <a:cxnSpLocks/>
          </p:cNvCxnSpPr>
          <p:nvPr/>
        </p:nvCxnSpPr>
        <p:spPr>
          <a:xfrm>
            <a:off x="8477408" y="667835"/>
            <a:ext cx="0" cy="5851355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AA47E6-1C4E-7CD3-9EB3-E48A2267D438}"/>
              </a:ext>
            </a:extLst>
          </p:cNvPr>
          <p:cNvCxnSpPr>
            <a:cxnSpLocks/>
          </p:cNvCxnSpPr>
          <p:nvPr/>
        </p:nvCxnSpPr>
        <p:spPr>
          <a:xfrm>
            <a:off x="8469468" y="681620"/>
            <a:ext cx="388620" cy="0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0BD23C-85D0-FD23-3F52-50AE66F9B91E}"/>
              </a:ext>
            </a:extLst>
          </p:cNvPr>
          <p:cNvCxnSpPr>
            <a:cxnSpLocks/>
          </p:cNvCxnSpPr>
          <p:nvPr/>
        </p:nvCxnSpPr>
        <p:spPr>
          <a:xfrm>
            <a:off x="8469468" y="6519190"/>
            <a:ext cx="388620" cy="0"/>
          </a:xfrm>
          <a:prstGeom prst="line">
            <a:avLst/>
          </a:prstGeom>
          <a:ln w="28575">
            <a:solidFill>
              <a:srgbClr val="E52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6EBC59-5DA1-A145-97AA-4C4AEF3FC59C}"/>
              </a:ext>
            </a:extLst>
          </p:cNvPr>
          <p:cNvSpPr txBox="1"/>
          <p:nvPr/>
        </p:nvSpPr>
        <p:spPr>
          <a:xfrm>
            <a:off x="1642104" y="2663988"/>
            <a:ext cx="528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Data Transmission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710CE3-DE7A-0BA6-D2A7-599A65A73C91}"/>
              </a:ext>
            </a:extLst>
          </p:cNvPr>
          <p:cNvSpPr txBox="1"/>
          <p:nvPr/>
        </p:nvSpPr>
        <p:spPr>
          <a:xfrm>
            <a:off x="1642104" y="2936202"/>
            <a:ext cx="289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Electric Form over Inner Conductor of the Wire  (10-100 Mbps)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163B75-FB0F-362D-7E76-E75CD5625FF9}"/>
              </a:ext>
            </a:extLst>
          </p:cNvPr>
          <p:cNvSpPr txBox="1"/>
          <p:nvPr/>
        </p:nvSpPr>
        <p:spPr>
          <a:xfrm>
            <a:off x="4723182" y="2663988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Data Transmission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F930AE-B02D-66FE-FBCF-D07CCEC3EB8D}"/>
              </a:ext>
            </a:extLst>
          </p:cNvPr>
          <p:cNvSpPr txBox="1"/>
          <p:nvPr/>
        </p:nvSpPr>
        <p:spPr>
          <a:xfrm>
            <a:off x="4723182" y="2936202"/>
            <a:ext cx="270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Electric Form over Metallic Conducting Wire  (</a:t>
            </a:r>
            <a:r>
              <a:rPr lang="en-US" altLang="zh-CN" sz="1400" dirty="0" err="1">
                <a:solidFill>
                  <a:schemeClr val="bg1"/>
                </a:solidFill>
                <a:latin typeface="Barlow" panose="00000500000000000000" pitchFamily="2" charset="0"/>
              </a:rPr>
              <a:t>upto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 400Gbps)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40B7FE-1393-91E9-B8DB-FE0D9B5B41E6}"/>
              </a:ext>
            </a:extLst>
          </p:cNvPr>
          <p:cNvSpPr txBox="1"/>
          <p:nvPr/>
        </p:nvSpPr>
        <p:spPr>
          <a:xfrm>
            <a:off x="8627653" y="2663988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Data Transmission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ADE966-9D3D-45B4-823A-E9481C624BA0}"/>
              </a:ext>
            </a:extLst>
          </p:cNvPr>
          <p:cNvSpPr txBox="1"/>
          <p:nvPr/>
        </p:nvSpPr>
        <p:spPr>
          <a:xfrm>
            <a:off x="8627653" y="2936202"/>
            <a:ext cx="270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Optical Form over glass fiber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(depends on distance)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784E67-02E2-2E9E-1FA2-390E40204624}"/>
              </a:ext>
            </a:extLst>
          </p:cNvPr>
          <p:cNvSpPr txBox="1"/>
          <p:nvPr/>
        </p:nvSpPr>
        <p:spPr>
          <a:xfrm>
            <a:off x="1642104" y="3522521"/>
            <a:ext cx="26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Cause of Power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60D86A-9D68-F6CF-F53A-06A84A3CE836}"/>
              </a:ext>
            </a:extLst>
          </p:cNvPr>
          <p:cNvSpPr txBox="1"/>
          <p:nvPr/>
        </p:nvSpPr>
        <p:spPr>
          <a:xfrm>
            <a:off x="1642104" y="3794735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Due to Conduction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867A8-CB00-A578-6053-19EF28E2E7BB}"/>
              </a:ext>
            </a:extLst>
          </p:cNvPr>
          <p:cNvSpPr txBox="1"/>
          <p:nvPr/>
        </p:nvSpPr>
        <p:spPr>
          <a:xfrm>
            <a:off x="4723182" y="3522521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Cause of Power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B3873-E0AC-4419-22B6-BADD570DBD32}"/>
              </a:ext>
            </a:extLst>
          </p:cNvPr>
          <p:cNvSpPr txBox="1"/>
          <p:nvPr/>
        </p:nvSpPr>
        <p:spPr>
          <a:xfrm>
            <a:off x="4723182" y="3794735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Due to Conduction and Radiation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2973A6-97EE-8B8E-22B9-9E72A1CA4A20}"/>
              </a:ext>
            </a:extLst>
          </p:cNvPr>
          <p:cNvSpPr txBox="1"/>
          <p:nvPr/>
        </p:nvSpPr>
        <p:spPr>
          <a:xfrm>
            <a:off x="8627653" y="3522521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Cause of Power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8F7290-CC58-3E27-349C-66FEFFEE9EDD}"/>
              </a:ext>
            </a:extLst>
          </p:cNvPr>
          <p:cNvSpPr txBox="1"/>
          <p:nvPr/>
        </p:nvSpPr>
        <p:spPr>
          <a:xfrm>
            <a:off x="8627653" y="3794735"/>
            <a:ext cx="270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Due to bending, scattering, absorption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289B39-6D49-DA7E-80D4-37D53E644B67}"/>
              </a:ext>
            </a:extLst>
          </p:cNvPr>
          <p:cNvSpPr txBox="1"/>
          <p:nvPr/>
        </p:nvSpPr>
        <p:spPr>
          <a:xfrm>
            <a:off x="1642104" y="4359580"/>
            <a:ext cx="26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Bandwidth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B5C36-58D2-7865-F2E5-9444698195B9}"/>
              </a:ext>
            </a:extLst>
          </p:cNvPr>
          <p:cNvSpPr txBox="1"/>
          <p:nvPr/>
        </p:nvSpPr>
        <p:spPr>
          <a:xfrm>
            <a:off x="1642104" y="4631794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Moderately High Bandwidth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F17EB-88BC-4024-1386-06B29ACB4EB6}"/>
              </a:ext>
            </a:extLst>
          </p:cNvPr>
          <p:cNvSpPr txBox="1"/>
          <p:nvPr/>
        </p:nvSpPr>
        <p:spPr>
          <a:xfrm>
            <a:off x="4723182" y="4359580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Bandwidth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D36F8F-324F-3818-96B7-48C62C725389}"/>
              </a:ext>
            </a:extLst>
          </p:cNvPr>
          <p:cNvSpPr txBox="1"/>
          <p:nvPr/>
        </p:nvSpPr>
        <p:spPr>
          <a:xfrm>
            <a:off x="4723182" y="4631794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Low Bandwidth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2E8CD3-95D1-E12A-A00C-9517D6CDEEDA}"/>
              </a:ext>
            </a:extLst>
          </p:cNvPr>
          <p:cNvSpPr txBox="1"/>
          <p:nvPr/>
        </p:nvSpPr>
        <p:spPr>
          <a:xfrm>
            <a:off x="8627653" y="4359580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Bandwidth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9005C5-1E15-AA90-840E-75E178020C32}"/>
              </a:ext>
            </a:extLst>
          </p:cNvPr>
          <p:cNvSpPr txBox="1"/>
          <p:nvPr/>
        </p:nvSpPr>
        <p:spPr>
          <a:xfrm>
            <a:off x="8627653" y="4631794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Very high Bandwidth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5E4376-5AD8-7DC7-A308-1FBDEA62E6D2}"/>
              </a:ext>
            </a:extLst>
          </p:cNvPr>
          <p:cNvSpPr txBox="1"/>
          <p:nvPr/>
        </p:nvSpPr>
        <p:spPr>
          <a:xfrm>
            <a:off x="1642104" y="5035656"/>
            <a:ext cx="26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Installation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F23C84-9962-0B77-487B-188E24367B96}"/>
              </a:ext>
            </a:extLst>
          </p:cNvPr>
          <p:cNvSpPr txBox="1"/>
          <p:nvPr/>
        </p:nvSpPr>
        <p:spPr>
          <a:xfrm>
            <a:off x="1642104" y="5307870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Easy to Install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C34E2C-A39C-462C-46E9-E02669C1F305}"/>
              </a:ext>
            </a:extLst>
          </p:cNvPr>
          <p:cNvSpPr txBox="1"/>
          <p:nvPr/>
        </p:nvSpPr>
        <p:spPr>
          <a:xfrm>
            <a:off x="4723182" y="5035656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Installation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2928B7-CCDC-371F-380C-94202FDBD53F}"/>
              </a:ext>
            </a:extLst>
          </p:cNvPr>
          <p:cNvSpPr txBox="1"/>
          <p:nvPr/>
        </p:nvSpPr>
        <p:spPr>
          <a:xfrm>
            <a:off x="4723182" y="5307870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Fairly Easy to Install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BAE860-2AB7-DF0B-F5B8-6DE62C70C82C}"/>
              </a:ext>
            </a:extLst>
          </p:cNvPr>
          <p:cNvSpPr txBox="1"/>
          <p:nvPr/>
        </p:nvSpPr>
        <p:spPr>
          <a:xfrm>
            <a:off x="8627653" y="5035656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Installation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0A8E29-C19A-8A8E-7945-72AA709FF81F}"/>
              </a:ext>
            </a:extLst>
          </p:cNvPr>
          <p:cNvSpPr txBox="1"/>
          <p:nvPr/>
        </p:nvSpPr>
        <p:spPr>
          <a:xfrm>
            <a:off x="8627653" y="5307870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Difficult to Install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B5F5E1-A7B0-9653-5E4B-99F74413FF94}"/>
              </a:ext>
            </a:extLst>
          </p:cNvPr>
          <p:cNvSpPr txBox="1"/>
          <p:nvPr/>
        </p:nvSpPr>
        <p:spPr>
          <a:xfrm>
            <a:off x="1642104" y="5711732"/>
            <a:ext cx="264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Cost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62F12C2-3D87-F36C-7945-784E3F60C0E2}"/>
              </a:ext>
            </a:extLst>
          </p:cNvPr>
          <p:cNvSpPr txBox="1"/>
          <p:nvPr/>
        </p:nvSpPr>
        <p:spPr>
          <a:xfrm>
            <a:off x="1642104" y="5983946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Moderate Cost Effective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719FBC-6986-534A-96C0-969F2E33B1E1}"/>
              </a:ext>
            </a:extLst>
          </p:cNvPr>
          <p:cNvSpPr txBox="1"/>
          <p:nvPr/>
        </p:nvSpPr>
        <p:spPr>
          <a:xfrm>
            <a:off x="4723182" y="5711732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Cost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F871CE-F9DE-4180-0D94-50C45C7537E9}"/>
              </a:ext>
            </a:extLst>
          </p:cNvPr>
          <p:cNvSpPr txBox="1"/>
          <p:nvPr/>
        </p:nvSpPr>
        <p:spPr>
          <a:xfrm>
            <a:off x="4723182" y="5983946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Low Cost Effective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16A9A2-858C-7B24-F0EF-7B327872DE5F}"/>
              </a:ext>
            </a:extLst>
          </p:cNvPr>
          <p:cNvSpPr txBox="1"/>
          <p:nvPr/>
        </p:nvSpPr>
        <p:spPr>
          <a:xfrm>
            <a:off x="8627653" y="5711732"/>
            <a:ext cx="331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523BF"/>
                </a:solidFill>
                <a:latin typeface="Barlow" panose="00000500000000000000" pitchFamily="2" charset="0"/>
              </a:rPr>
              <a:t>Cost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4FFAAD-6260-5CB4-EAA2-91D0987DEE62}"/>
              </a:ext>
            </a:extLst>
          </p:cNvPr>
          <p:cNvSpPr txBox="1"/>
          <p:nvPr/>
        </p:nvSpPr>
        <p:spPr>
          <a:xfrm>
            <a:off x="8627653" y="5983946"/>
            <a:ext cx="270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High Cost Effective</a:t>
            </a:r>
          </a:p>
        </p:txBody>
      </p:sp>
    </p:spTree>
    <p:extLst>
      <p:ext uri="{BB962C8B-B14F-4D97-AF65-F5344CB8AC3E}">
        <p14:creationId xmlns:p14="http://schemas.microsoft.com/office/powerpoint/2010/main" val="166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BE8DB-D142-0AFA-F1A6-6ABF1253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9280" y="-2294138"/>
            <a:ext cx="36673325" cy="1219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4D375-8B51-F58E-E15C-E2D80EE3A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0543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71701C1-4C0B-59EA-83C7-A7864F01356D}"/>
              </a:ext>
            </a:extLst>
          </p:cNvPr>
          <p:cNvSpPr/>
          <p:nvPr/>
        </p:nvSpPr>
        <p:spPr>
          <a:xfrm rot="16200000">
            <a:off x="5361934" y="-1720384"/>
            <a:ext cx="5456199" cy="10578164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76000">
                <a:srgbClr val="E022BB"/>
              </a:gs>
              <a:gs pos="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4F77-B5B3-E3A9-856F-0AF532C2A43C}"/>
              </a:ext>
            </a:extLst>
          </p:cNvPr>
          <p:cNvSpPr txBox="1"/>
          <p:nvPr/>
        </p:nvSpPr>
        <p:spPr>
          <a:xfrm>
            <a:off x="4032515" y="1129356"/>
            <a:ext cx="78450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Barlow Black" panose="00000A00000000000000" pitchFamily="2" charset="0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3531D-B4F7-2553-7989-D0C3E4556F4E}"/>
              </a:ext>
            </a:extLst>
          </p:cNvPr>
          <p:cNvSpPr txBox="1"/>
          <p:nvPr/>
        </p:nvSpPr>
        <p:spPr>
          <a:xfrm>
            <a:off x="6218135" y="4720387"/>
            <a:ext cx="536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Barlow" panose="00000500000000000000" pitchFamily="2" charset="0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49148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BE8DB-D142-0AFA-F1A6-6ABF1253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9280" y="-2294138"/>
            <a:ext cx="36673325" cy="1219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4D375-8B51-F58E-E15C-E2D80EE3A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0543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71701C1-4C0B-59EA-83C7-A7864F01356D}"/>
              </a:ext>
            </a:extLst>
          </p:cNvPr>
          <p:cNvSpPr/>
          <p:nvPr/>
        </p:nvSpPr>
        <p:spPr>
          <a:xfrm rot="16200000">
            <a:off x="5361934" y="-1720384"/>
            <a:ext cx="5456199" cy="10578164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75000">
                <a:srgbClr val="E022BB"/>
              </a:gs>
              <a:gs pos="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3531D-B4F7-2553-7989-D0C3E4556F4E}"/>
              </a:ext>
            </a:extLst>
          </p:cNvPr>
          <p:cNvSpPr txBox="1"/>
          <p:nvPr/>
        </p:nvSpPr>
        <p:spPr>
          <a:xfrm>
            <a:off x="5246585" y="1265987"/>
            <a:ext cx="536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i="1" dirty="0">
                <a:solidFill>
                  <a:schemeClr val="bg1"/>
                </a:solidFill>
                <a:latin typeface="Barlow" panose="00000500000000000000" pitchFamily="2" charset="0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ED3FC-6509-DA74-2B2F-40313BB5CF8E}"/>
              </a:ext>
            </a:extLst>
          </p:cNvPr>
          <p:cNvSpPr txBox="1"/>
          <p:nvPr/>
        </p:nvSpPr>
        <p:spPr>
          <a:xfrm>
            <a:off x="3613150" y="2061621"/>
            <a:ext cx="7181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Cappelli, Will. </a:t>
            </a:r>
            <a:r>
              <a:rPr lang="en-US" altLang="zh-CN" sz="1400" b="0" i="1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"Use Data- and Analytics-Centric Processes With a Focus on Wire Data to Future-Proof Availability and Performance Management</a:t>
            </a:r>
            <a:r>
              <a:rPr lang="en-US" altLang="zh-CN" sz="14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altLang="zh-CN" sz="14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Gartner. Retrieved March 11, 2016.</a:t>
            </a:r>
            <a:endParaRPr lang="en-US" altLang="zh-CN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Patel, Zarna. </a:t>
            </a:r>
            <a:r>
              <a:rPr lang="en-US" altLang="zh-CN" sz="1400" b="0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"Morgan Stanley Turns To Wire Data</a:t>
            </a:r>
            <a:r>
              <a:rPr lang="en-US" altLang="zh-CN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Wall Street &amp; Technology. Retrieved March 14, 2014.</a:t>
            </a:r>
          </a:p>
          <a:p>
            <a:endParaRPr lang="en-US" altLang="zh-CN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S. Tucker, K. Hinton and G.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Raskutti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 consumption limits in high-speed optical and electronic signal processing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US" altLang="zh-CN" sz="14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Electron. Lett.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43, no. 17, pp. 906-908, Aug. 2007.</a:t>
            </a:r>
          </a:p>
          <a:p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"Wireless LAN medium access control (MAC) and physical layer (PHY) specifications,"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1999, IEEE Standard 802.11.</a:t>
            </a:r>
          </a:p>
          <a:p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Y.-J. Lin, H. A.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Latchman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R. E. Newman,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comparative performance study of wireless and power line networks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,"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Communications Magazine, vol. 41, no. 4, pp. 54-63,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2003.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456D1-74FE-1995-3F1A-601183E11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481" y="1"/>
            <a:ext cx="4450543" cy="685800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0DDCAD11-0739-C87C-B922-55278C08A0AE}"/>
              </a:ext>
            </a:extLst>
          </p:cNvPr>
          <p:cNvSpPr/>
          <p:nvPr/>
        </p:nvSpPr>
        <p:spPr>
          <a:xfrm rot="16200000">
            <a:off x="16752298" y="-1750120"/>
            <a:ext cx="5456199" cy="10578164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75000">
                <a:srgbClr val="E022BB"/>
              </a:gs>
              <a:gs pos="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C2E56-B443-FFD7-84BE-8FDDDB38870F}"/>
              </a:ext>
            </a:extLst>
          </p:cNvPr>
          <p:cNvSpPr txBox="1"/>
          <p:nvPr/>
        </p:nvSpPr>
        <p:spPr>
          <a:xfrm>
            <a:off x="17982802" y="2073493"/>
            <a:ext cx="59664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Barlow Black" panose="00000A00000000000000" pitchFamily="2" charset="0"/>
              </a:rPr>
              <a:t>Thanks!!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BA38B9-0740-5370-D28E-E946DB28E87A}"/>
              </a:ext>
            </a:extLst>
          </p:cNvPr>
          <p:cNvSpPr txBox="1"/>
          <p:nvPr/>
        </p:nvSpPr>
        <p:spPr>
          <a:xfrm>
            <a:off x="17982802" y="3810870"/>
            <a:ext cx="604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Barlow" panose="00000500000000000000" pitchFamily="2" charset="0"/>
              </a:rPr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226021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BE8DB-D142-0AFA-F1A6-6ABF1253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9280" y="-2294138"/>
            <a:ext cx="36673325" cy="1219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4D375-8B51-F58E-E15C-E2D80EE3A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57" y="0"/>
            <a:ext cx="4450543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71701C1-4C0B-59EA-83C7-A7864F01356D}"/>
              </a:ext>
            </a:extLst>
          </p:cNvPr>
          <p:cNvSpPr/>
          <p:nvPr/>
        </p:nvSpPr>
        <p:spPr>
          <a:xfrm rot="16200000">
            <a:off x="-275726" y="-1750121"/>
            <a:ext cx="5456199" cy="10578164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75000">
                <a:srgbClr val="E022BB"/>
              </a:gs>
              <a:gs pos="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8B9EF-3F74-170F-F51F-5B578FD37164}"/>
              </a:ext>
            </a:extLst>
          </p:cNvPr>
          <p:cNvSpPr txBox="1"/>
          <p:nvPr/>
        </p:nvSpPr>
        <p:spPr>
          <a:xfrm>
            <a:off x="954778" y="2073492"/>
            <a:ext cx="59664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Barlow Black" panose="00000A00000000000000" pitchFamily="2" charset="0"/>
              </a:rPr>
              <a:t>Thanks!!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2256E-8EC1-6E53-84CB-BED054A39EEC}"/>
              </a:ext>
            </a:extLst>
          </p:cNvPr>
          <p:cNvSpPr txBox="1"/>
          <p:nvPr/>
        </p:nvSpPr>
        <p:spPr>
          <a:xfrm>
            <a:off x="954778" y="3810869"/>
            <a:ext cx="604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Barlow" panose="00000500000000000000" pitchFamily="2" charset="0"/>
              </a:rPr>
              <a:t>FOR YOUR TIME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B10FE1AC-6DDC-4F64-1E51-489798FA97E8}"/>
              </a:ext>
            </a:extLst>
          </p:cNvPr>
          <p:cNvSpPr/>
          <p:nvPr/>
        </p:nvSpPr>
        <p:spPr>
          <a:xfrm rot="16200000">
            <a:off x="-11592383" y="-1720384"/>
            <a:ext cx="5456199" cy="10578164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75000">
                <a:srgbClr val="E022BB"/>
              </a:gs>
              <a:gs pos="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E0403-9926-AF12-88A7-69E1DB4AB770}"/>
              </a:ext>
            </a:extLst>
          </p:cNvPr>
          <p:cNvSpPr txBox="1"/>
          <p:nvPr/>
        </p:nvSpPr>
        <p:spPr>
          <a:xfrm>
            <a:off x="-11707732" y="1265987"/>
            <a:ext cx="536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i="1" dirty="0">
                <a:solidFill>
                  <a:schemeClr val="bg1"/>
                </a:solidFill>
                <a:latin typeface="Barlow" panose="00000500000000000000" pitchFamily="2" charset="0"/>
              </a:rPr>
              <a:t>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EFEEC-5DF8-46CA-E08F-E23A5AF6FFE5}"/>
              </a:ext>
            </a:extLst>
          </p:cNvPr>
          <p:cNvSpPr txBox="1"/>
          <p:nvPr/>
        </p:nvSpPr>
        <p:spPr>
          <a:xfrm>
            <a:off x="-13341167" y="2061621"/>
            <a:ext cx="7181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Cappelli, Will. </a:t>
            </a:r>
            <a:r>
              <a:rPr lang="en-US" altLang="zh-CN" sz="1400" b="0" i="1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"Use Data- and Analytics-Centric Processes With a Focus on Wire Data to Future-Proof Availability and Performance Management</a:t>
            </a:r>
            <a:r>
              <a:rPr lang="en-US" altLang="zh-CN" sz="14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altLang="zh-CN" sz="14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Gartner. Retrieved March 11, 2016.</a:t>
            </a:r>
            <a:endParaRPr lang="en-US" altLang="zh-CN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Patel, Zarna. </a:t>
            </a:r>
            <a:r>
              <a:rPr lang="en-US" altLang="zh-CN" sz="1400" b="0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"Morgan Stanley Turns To Wire Data</a:t>
            </a:r>
            <a:r>
              <a:rPr lang="en-US" altLang="zh-CN" sz="1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Wall Street &amp; Technology. Retrieved March 14, 2014.</a:t>
            </a:r>
          </a:p>
          <a:p>
            <a:endParaRPr lang="en-US" altLang="zh-CN" sz="1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S. Tucker, K. Hinton and G.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Raskutti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 consumption limits in high-speed optical and electronic signal processing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US" altLang="zh-CN" sz="1400" b="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Electron. Lett.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43, no. 17, pp. 906-908, Aug. 2007.</a:t>
            </a:r>
          </a:p>
          <a:p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"Wireless LAN medium access control (MAC) and physical layer (PHY) specifications,"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1999, IEEE Standard 802.11.</a:t>
            </a:r>
          </a:p>
          <a:p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Y.-J. Lin, H. A.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Latchman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R. E. Newman,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comparative performance study of wireless and power line networks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,"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Communications Magazine, vol. 41, no. 4, pp. 54-63,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2003.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5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E1892-1DAE-04D8-C8B9-EB1AA43B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5634" y="-2760443"/>
            <a:ext cx="36673325" cy="12195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A9023-F8D1-4A0D-96FD-6BF13613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5173" y="0"/>
            <a:ext cx="14988541" cy="3568700"/>
          </a:xfrm>
          <a:prstGeom prst="rect">
            <a:avLst/>
          </a:prstGeo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5B65E6A-B332-A70F-3FAD-0B2E33FCC1A7}"/>
              </a:ext>
            </a:extLst>
          </p:cNvPr>
          <p:cNvSpPr/>
          <p:nvPr/>
        </p:nvSpPr>
        <p:spPr>
          <a:xfrm rot="16200000">
            <a:off x="6065146" y="-1703691"/>
            <a:ext cx="5456199" cy="10544785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0">
                <a:srgbClr val="171717"/>
              </a:gs>
              <a:gs pos="77601">
                <a:srgbClr val="0D0D0D"/>
              </a:gs>
              <a:gs pos="43000">
                <a:schemeClr val="tx1"/>
              </a:gs>
              <a:gs pos="100000">
                <a:srgbClr val="0D0D0D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533D-2D07-5473-F53B-AA267FA68650}"/>
              </a:ext>
            </a:extLst>
          </p:cNvPr>
          <p:cNvSpPr txBox="1"/>
          <p:nvPr/>
        </p:nvSpPr>
        <p:spPr>
          <a:xfrm rot="16200000">
            <a:off x="3129907" y="3261228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Working</a:t>
            </a:r>
            <a:r>
              <a:rPr lang="es-US" altLang="zh-CN" sz="3600" dirty="0">
                <a:solidFill>
                  <a:srgbClr val="E823C2"/>
                </a:solidFill>
                <a:latin typeface="Barlow Bold" panose="00000800000000000000" pitchFamily="2" charset="0"/>
              </a:rPr>
              <a:t>  </a:t>
            </a:r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Members</a:t>
            </a:r>
            <a:endParaRPr lang="zh-CN" altLang="en-US" sz="3600" dirty="0">
              <a:solidFill>
                <a:srgbClr val="E823C2"/>
              </a:solidFill>
              <a:latin typeface="Barlow Bold" panose="000008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5BC1D-5F48-17A7-7825-0227343F2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67" y="585028"/>
            <a:ext cx="6425580" cy="5504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3F9E63-1FAB-A361-47A5-0D8F347E1086}"/>
              </a:ext>
            </a:extLst>
          </p:cNvPr>
          <p:cNvSpPr txBox="1"/>
          <p:nvPr/>
        </p:nvSpPr>
        <p:spPr>
          <a:xfrm>
            <a:off x="6265284" y="293684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SUDIPTA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EDBEB-CCAB-44A0-851C-6166CF3A70A9}"/>
              </a:ext>
            </a:extLst>
          </p:cNvPr>
          <p:cNvSpPr txBox="1"/>
          <p:nvPr/>
        </p:nvSpPr>
        <p:spPr>
          <a:xfrm>
            <a:off x="8090587" y="293684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SUBODH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D6B25-18EF-12BF-1285-4E148123C8B0}"/>
              </a:ext>
            </a:extLst>
          </p:cNvPr>
          <p:cNvSpPr txBox="1"/>
          <p:nvPr/>
        </p:nvSpPr>
        <p:spPr>
          <a:xfrm>
            <a:off x="9966367" y="29368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>
                <a:solidFill>
                  <a:schemeClr val="bg1"/>
                </a:solidFill>
                <a:latin typeface="Barlow" panose="00000500000000000000" pitchFamily="2" charset="0"/>
              </a:rPr>
              <a:t>IBRAHIM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DD840-1D7B-A948-02E7-9C241415C446}"/>
              </a:ext>
            </a:extLst>
          </p:cNvPr>
          <p:cNvSpPr txBox="1"/>
          <p:nvPr/>
        </p:nvSpPr>
        <p:spPr>
          <a:xfrm>
            <a:off x="10075776" y="54847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WALID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527393-8883-490B-AAA7-4482E3EBCECB}"/>
              </a:ext>
            </a:extLst>
          </p:cNvPr>
          <p:cNvSpPr txBox="1"/>
          <p:nvPr/>
        </p:nvSpPr>
        <p:spPr>
          <a:xfrm>
            <a:off x="8281344" y="548470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Barlow" panose="00000500000000000000" pitchFamily="2" charset="0"/>
              </a:rPr>
              <a:t>AKIB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CCBE72-5567-3E0C-4E4D-3FC8A5CF5140}"/>
              </a:ext>
            </a:extLst>
          </p:cNvPr>
          <p:cNvSpPr txBox="1"/>
          <p:nvPr/>
        </p:nvSpPr>
        <p:spPr>
          <a:xfrm>
            <a:off x="6226509" y="5484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ROBIUL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7A237-32B2-257C-145E-A63478591C82}"/>
              </a:ext>
            </a:extLst>
          </p:cNvPr>
          <p:cNvSpPr/>
          <p:nvPr/>
        </p:nvSpPr>
        <p:spPr>
          <a:xfrm>
            <a:off x="-11101583" y="2032000"/>
            <a:ext cx="9734550" cy="4207934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5CDE1-372E-DE1A-E182-23EA8F18792B}"/>
              </a:ext>
            </a:extLst>
          </p:cNvPr>
          <p:cNvSpPr txBox="1"/>
          <p:nvPr/>
        </p:nvSpPr>
        <p:spPr>
          <a:xfrm>
            <a:off x="-10215404" y="3144661"/>
            <a:ext cx="7871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Barlow Black" panose="00000A00000000000000" pitchFamily="2" charset="0"/>
              </a:rPr>
              <a:t>WIRES FOR</a:t>
            </a:r>
          </a:p>
          <a:p>
            <a:pPr algn="ctr"/>
            <a:r>
              <a:rPr lang="en-US" altLang="zh-CN" sz="6000" dirty="0">
                <a:solidFill>
                  <a:srgbClr val="E823C2"/>
                </a:solidFill>
                <a:latin typeface="Barlow Black" panose="00000A00000000000000" pitchFamily="2" charset="0"/>
              </a:rPr>
              <a:t>DATA TRANSMISSION</a:t>
            </a:r>
            <a:endParaRPr lang="zh-CN" altLang="en-US" sz="6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CEE5D6-4AA1-603E-767D-4F6E41A0DB47}"/>
              </a:ext>
            </a:extLst>
          </p:cNvPr>
          <p:cNvSpPr txBox="1"/>
          <p:nvPr/>
        </p:nvSpPr>
        <p:spPr>
          <a:xfrm>
            <a:off x="-8579971" y="2615610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THE COMPUTER NETWORK PRESENTATION 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A40A5B-B9AA-4FC3-94FC-64035E4315D7}"/>
              </a:ext>
            </a:extLst>
          </p:cNvPr>
          <p:cNvSpPr txBox="1"/>
          <p:nvPr/>
        </p:nvSpPr>
        <p:spPr>
          <a:xfrm>
            <a:off x="-7415389" y="5323184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Presented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by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s-US" altLang="zh-CN" dirty="0" err="1">
                <a:solidFill>
                  <a:schemeClr val="bg1"/>
                </a:solidFill>
                <a:latin typeface="Barlow" panose="00000500000000000000" pitchFamily="2" charset="0"/>
              </a:rPr>
              <a:t>Group</a:t>
            </a:r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 1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BD8FBA2C-ACD9-5A38-D46F-2F7EEDA6BB4A}"/>
              </a:ext>
            </a:extLst>
          </p:cNvPr>
          <p:cNvSpPr/>
          <p:nvPr/>
        </p:nvSpPr>
        <p:spPr>
          <a:xfrm>
            <a:off x="13208715" y="1119720"/>
            <a:ext cx="6082499" cy="4880752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4E2D4-278D-6EE9-97BE-914DEE4AB6D6}"/>
              </a:ext>
            </a:extLst>
          </p:cNvPr>
          <p:cNvSpPr txBox="1"/>
          <p:nvPr/>
        </p:nvSpPr>
        <p:spPr>
          <a:xfrm>
            <a:off x="13493689" y="1302351"/>
            <a:ext cx="514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DATA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 TRANSMISSION  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D2B61C-7896-74FB-D98A-482C95F3F790}"/>
              </a:ext>
            </a:extLst>
          </p:cNvPr>
          <p:cNvSpPr txBox="1"/>
          <p:nvPr/>
        </p:nvSpPr>
        <p:spPr>
          <a:xfrm>
            <a:off x="13716590" y="2073524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Involves the use of physical cables,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is the backbone of modern networking technology.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75947-4058-CAD4-7439-90C981E1627A}"/>
              </a:ext>
            </a:extLst>
          </p:cNvPr>
          <p:cNvSpPr txBox="1"/>
          <p:nvPr/>
        </p:nvSpPr>
        <p:spPr>
          <a:xfrm>
            <a:off x="13716590" y="2626595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Medium 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Connecting Networks Through Physical Cables.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C8203A-5B15-75D8-79C4-0D01F2BB0BC3}"/>
              </a:ext>
            </a:extLst>
          </p:cNvPr>
          <p:cNvSpPr txBox="1"/>
          <p:nvPr/>
        </p:nvSpPr>
        <p:spPr>
          <a:xfrm>
            <a:off x="13716590" y="3298222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Reliability: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Ensuring Stable Data Transfer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A3F4C6-C02F-BFE2-8E19-7F9F895684D2}"/>
              </a:ext>
            </a:extLst>
          </p:cNvPr>
          <p:cNvSpPr txBox="1"/>
          <p:nvPr/>
        </p:nvSpPr>
        <p:spPr>
          <a:xfrm>
            <a:off x="13716590" y="3969849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Speed: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Swift Data Transmission Rates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3056F3-3C77-BEDD-919D-88E22F8F83ED}"/>
              </a:ext>
            </a:extLst>
          </p:cNvPr>
          <p:cNvSpPr txBox="1"/>
          <p:nvPr/>
        </p:nvSpPr>
        <p:spPr>
          <a:xfrm>
            <a:off x="13716590" y="4605988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Where Wire Transmission Plays a Vital Role.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297C3-52C9-4154-7B1F-9319BADF5434}"/>
              </a:ext>
            </a:extLst>
          </p:cNvPr>
          <p:cNvSpPr txBox="1"/>
          <p:nvPr/>
        </p:nvSpPr>
        <p:spPr>
          <a:xfrm>
            <a:off x="13716590" y="5208693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Security 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Safeguarding Data in Wired Networks.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E7866E60-A786-F63E-68C6-439BEA12500D}"/>
              </a:ext>
            </a:extLst>
          </p:cNvPr>
          <p:cNvSpPr/>
          <p:nvPr/>
        </p:nvSpPr>
        <p:spPr>
          <a:xfrm rot="5400000">
            <a:off x="21687960" y="1567610"/>
            <a:ext cx="6381552" cy="3746861"/>
          </a:xfrm>
          <a:prstGeom prst="round2SameRect">
            <a:avLst>
              <a:gd name="adj1" fmla="val 23603"/>
              <a:gd name="adj2" fmla="val 10904"/>
            </a:avLst>
          </a:prstGeom>
          <a:solidFill>
            <a:srgbClr val="E82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51155-D3C1-E2E8-E118-36E28FD28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848" y="1795098"/>
            <a:ext cx="5606817" cy="37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8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8E44C-F5E8-912E-C071-92A598BC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5634" y="-2760443"/>
            <a:ext cx="36673325" cy="1219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A828B-A53A-3640-71EE-44805DB81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7359" y="0"/>
            <a:ext cx="14988541" cy="35687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FE51922-1E3B-5B78-8127-98FB4858BAE0}"/>
              </a:ext>
            </a:extLst>
          </p:cNvPr>
          <p:cNvSpPr/>
          <p:nvPr/>
        </p:nvSpPr>
        <p:spPr>
          <a:xfrm rot="16200000">
            <a:off x="-6217040" y="-1703691"/>
            <a:ext cx="5456199" cy="10544785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0">
                <a:schemeClr val="tx1">
                  <a:lumMod val="88000"/>
                  <a:lumOff val="12000"/>
                </a:schemeClr>
              </a:gs>
              <a:gs pos="77601">
                <a:srgbClr val="BB229D"/>
              </a:gs>
              <a:gs pos="4300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F57E4-9FCB-610C-D153-5FD5B73B84B5}"/>
              </a:ext>
            </a:extLst>
          </p:cNvPr>
          <p:cNvSpPr txBox="1"/>
          <p:nvPr/>
        </p:nvSpPr>
        <p:spPr>
          <a:xfrm rot="16200000">
            <a:off x="-9152279" y="3261228"/>
            <a:ext cx="397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Working</a:t>
            </a:r>
            <a:r>
              <a:rPr lang="es-US" altLang="zh-CN" sz="3600" dirty="0">
                <a:solidFill>
                  <a:srgbClr val="E823C2"/>
                </a:solidFill>
                <a:latin typeface="Barlow Bold" panose="00000800000000000000" pitchFamily="2" charset="0"/>
              </a:rPr>
              <a:t>  </a:t>
            </a:r>
            <a:r>
              <a:rPr lang="es-US" altLang="zh-CN" sz="3600" dirty="0" err="1">
                <a:solidFill>
                  <a:srgbClr val="E823C2"/>
                </a:solidFill>
                <a:latin typeface="Barlow Bold" panose="00000800000000000000" pitchFamily="2" charset="0"/>
              </a:rPr>
              <a:t>Members</a:t>
            </a:r>
            <a:endParaRPr lang="zh-CN" altLang="en-US" sz="3600" dirty="0">
              <a:solidFill>
                <a:srgbClr val="E823C2"/>
              </a:solidFill>
              <a:latin typeface="Barlow Bold" panose="000008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95175-FA03-6AAC-60CC-5F51EFACD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5619" y="585028"/>
            <a:ext cx="6425580" cy="5504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14026-2414-A4CB-B323-3C3DAC887904}"/>
              </a:ext>
            </a:extLst>
          </p:cNvPr>
          <p:cNvSpPr txBox="1"/>
          <p:nvPr/>
        </p:nvSpPr>
        <p:spPr>
          <a:xfrm>
            <a:off x="-6016902" y="293684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SUDIPTA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42535-6BF6-781A-0208-038CBC08A28E}"/>
              </a:ext>
            </a:extLst>
          </p:cNvPr>
          <p:cNvSpPr txBox="1"/>
          <p:nvPr/>
        </p:nvSpPr>
        <p:spPr>
          <a:xfrm>
            <a:off x="-4191599" y="293684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SUBODH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48E2D-7DDF-469F-A2B1-FAF399BC5C1B}"/>
              </a:ext>
            </a:extLst>
          </p:cNvPr>
          <p:cNvSpPr txBox="1"/>
          <p:nvPr/>
        </p:nvSpPr>
        <p:spPr>
          <a:xfrm>
            <a:off x="-2315819" y="293684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>
                <a:solidFill>
                  <a:schemeClr val="bg1"/>
                </a:solidFill>
                <a:latin typeface="Barlow" panose="00000500000000000000" pitchFamily="2" charset="0"/>
              </a:rPr>
              <a:t>IBRAHIM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B6A4C-285F-4253-9F25-6E5ADDC7C79A}"/>
              </a:ext>
            </a:extLst>
          </p:cNvPr>
          <p:cNvSpPr txBox="1"/>
          <p:nvPr/>
        </p:nvSpPr>
        <p:spPr>
          <a:xfrm>
            <a:off x="-2206410" y="54847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WALID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AB63F-161A-4963-BA86-4A98357448D3}"/>
              </a:ext>
            </a:extLst>
          </p:cNvPr>
          <p:cNvSpPr txBox="1"/>
          <p:nvPr/>
        </p:nvSpPr>
        <p:spPr>
          <a:xfrm>
            <a:off x="-4177172" y="548470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chemeClr val="bg1"/>
                </a:solidFill>
                <a:latin typeface="Barlow" panose="00000500000000000000" pitchFamily="2" charset="0"/>
              </a:rPr>
              <a:t>ASHRAF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4957A-8909-4F32-5784-38014F8EF1ED}"/>
              </a:ext>
            </a:extLst>
          </p:cNvPr>
          <p:cNvSpPr txBox="1"/>
          <p:nvPr/>
        </p:nvSpPr>
        <p:spPr>
          <a:xfrm>
            <a:off x="-6055677" y="5484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arlow" panose="00000500000000000000" pitchFamily="2" charset="0"/>
              </a:rPr>
              <a:t>ROBIUL</a:t>
            </a:r>
            <a:endParaRPr lang="zh-CN" alt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22EA552F-6AC3-9B57-1209-FCDBFD1CB722}"/>
              </a:ext>
            </a:extLst>
          </p:cNvPr>
          <p:cNvSpPr/>
          <p:nvPr/>
        </p:nvSpPr>
        <p:spPr>
          <a:xfrm>
            <a:off x="1320824" y="1119719"/>
            <a:ext cx="6082499" cy="4880752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A009F-651D-0836-3785-B9CE1CB13134}"/>
              </a:ext>
            </a:extLst>
          </p:cNvPr>
          <p:cNvSpPr txBox="1"/>
          <p:nvPr/>
        </p:nvSpPr>
        <p:spPr>
          <a:xfrm>
            <a:off x="1605798" y="1302350"/>
            <a:ext cx="514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DATA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 TRANSMISSION  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16D69-5B02-D9E0-4BDC-D13DBDDE7D2D}"/>
              </a:ext>
            </a:extLst>
          </p:cNvPr>
          <p:cNvSpPr txBox="1"/>
          <p:nvPr/>
        </p:nvSpPr>
        <p:spPr>
          <a:xfrm>
            <a:off x="1828699" y="2073523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Involves the use of physical cables,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is the backbone of modern networking technology.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06F3E-C83D-2677-B663-E749E6DEFB66}"/>
              </a:ext>
            </a:extLst>
          </p:cNvPr>
          <p:cNvSpPr txBox="1"/>
          <p:nvPr/>
        </p:nvSpPr>
        <p:spPr>
          <a:xfrm>
            <a:off x="1828699" y="2626594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Medium 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Connecting Networks Through Physical Cables.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23015D-E125-FC7D-F8F3-8F02B23B1A45}"/>
              </a:ext>
            </a:extLst>
          </p:cNvPr>
          <p:cNvSpPr txBox="1"/>
          <p:nvPr/>
        </p:nvSpPr>
        <p:spPr>
          <a:xfrm>
            <a:off x="1828699" y="3298221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Reliability: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Ensuring Stable Data Transfer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45C50-D337-2356-2E82-D2FEF0D22C5F}"/>
              </a:ext>
            </a:extLst>
          </p:cNvPr>
          <p:cNvSpPr txBox="1"/>
          <p:nvPr/>
        </p:nvSpPr>
        <p:spPr>
          <a:xfrm>
            <a:off x="1828699" y="3969848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Speed: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Swift Data Transmission Rates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A4669-1C8E-9CDD-8605-71FBD4FB0CFE}"/>
              </a:ext>
            </a:extLst>
          </p:cNvPr>
          <p:cNvSpPr txBox="1"/>
          <p:nvPr/>
        </p:nvSpPr>
        <p:spPr>
          <a:xfrm>
            <a:off x="1828699" y="4605987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Where Wire Transmission Plays a Vital Role.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40A5E6-734A-658D-8AA1-EADCF555C40E}"/>
              </a:ext>
            </a:extLst>
          </p:cNvPr>
          <p:cNvSpPr txBox="1"/>
          <p:nvPr/>
        </p:nvSpPr>
        <p:spPr>
          <a:xfrm>
            <a:off x="1828699" y="5208692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Security 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Safeguarding Data in Wired Networks.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954D3F1D-E58B-FA75-3826-4C29114E4957}"/>
              </a:ext>
            </a:extLst>
          </p:cNvPr>
          <p:cNvSpPr/>
          <p:nvPr/>
        </p:nvSpPr>
        <p:spPr>
          <a:xfrm rot="5400000">
            <a:off x="9800069" y="1567609"/>
            <a:ext cx="6381552" cy="3746861"/>
          </a:xfrm>
          <a:prstGeom prst="round2SameRect">
            <a:avLst>
              <a:gd name="adj1" fmla="val 23603"/>
              <a:gd name="adj2" fmla="val 10904"/>
            </a:avLst>
          </a:prstGeom>
          <a:gradFill flip="none" rotWithShape="1">
            <a:gsLst>
              <a:gs pos="0">
                <a:srgbClr val="E523BF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E16F3-99A4-EB1B-8FAF-C58019A79DCB}"/>
              </a:ext>
            </a:extLst>
          </p:cNvPr>
          <p:cNvSpPr/>
          <p:nvPr/>
        </p:nvSpPr>
        <p:spPr>
          <a:xfrm>
            <a:off x="13261413" y="1136657"/>
            <a:ext cx="6082499" cy="4829005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Rectangle: Top Corners Snipped 25">
            <a:extLst>
              <a:ext uri="{FF2B5EF4-FFF2-40B4-BE49-F238E27FC236}">
                <a16:creationId xmlns:a16="http://schemas.microsoft.com/office/drawing/2014/main" id="{21D07241-3CAA-7532-0CCA-83B707C0E463}"/>
              </a:ext>
            </a:extLst>
          </p:cNvPr>
          <p:cNvSpPr/>
          <p:nvPr/>
        </p:nvSpPr>
        <p:spPr>
          <a:xfrm>
            <a:off x="13261413" y="2073523"/>
            <a:ext cx="6082499" cy="81138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7A83B3-CE92-2532-57EF-8E5BD0689684}"/>
              </a:ext>
            </a:extLst>
          </p:cNvPr>
          <p:cNvSpPr txBox="1"/>
          <p:nvPr/>
        </p:nvSpPr>
        <p:spPr>
          <a:xfrm>
            <a:off x="13618546" y="208113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E29FA0-6708-258E-FC7B-95BB1E779140}"/>
              </a:ext>
            </a:extLst>
          </p:cNvPr>
          <p:cNvSpPr txBox="1"/>
          <p:nvPr/>
        </p:nvSpPr>
        <p:spPr>
          <a:xfrm>
            <a:off x="13618546" y="2965196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1AAF-95F6-2302-DB44-4FB904D1B7B6}"/>
              </a:ext>
            </a:extLst>
          </p:cNvPr>
          <p:cNvSpPr txBox="1"/>
          <p:nvPr/>
        </p:nvSpPr>
        <p:spPr>
          <a:xfrm>
            <a:off x="13618546" y="356870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D6C7F5-CF96-7224-59CE-1113D8C06202}"/>
              </a:ext>
            </a:extLst>
          </p:cNvPr>
          <p:cNvSpPr txBox="1"/>
          <p:nvPr/>
        </p:nvSpPr>
        <p:spPr>
          <a:xfrm>
            <a:off x="13591377" y="1302350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136B9D1-ADD6-38C2-AADA-28045471A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983" y="398891"/>
            <a:ext cx="2278632" cy="6459115"/>
          </a:xfrm>
          <a:prstGeom prst="rect">
            <a:avLst/>
          </a:prstGeom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7B0D132E-5C3B-41AB-2D80-20F379720AAC}"/>
              </a:ext>
            </a:extLst>
          </p:cNvPr>
          <p:cNvSpPr/>
          <p:nvPr/>
        </p:nvSpPr>
        <p:spPr>
          <a:xfrm>
            <a:off x="23346226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9EC0E-9C2C-BCE4-11FD-0C8648F66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34566">
            <a:off x="13315316" y="3846188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1064C9-A80E-11D8-0C28-C0E9A0EE9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74" y="1795098"/>
            <a:ext cx="5606817" cy="37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D5E4B-36D1-5B39-3685-F3212CAB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2677" y="-2760443"/>
            <a:ext cx="36673325" cy="12195147"/>
          </a:xfrm>
          <a:prstGeom prst="rect">
            <a:avLst/>
          </a:prstGeom>
        </p:spPr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0D9149D-B1FF-B4D5-CBAC-8778D1BCC3C0}"/>
              </a:ext>
            </a:extLst>
          </p:cNvPr>
          <p:cNvSpPr/>
          <p:nvPr/>
        </p:nvSpPr>
        <p:spPr>
          <a:xfrm rot="16200000">
            <a:off x="-18409040" y="-1703691"/>
            <a:ext cx="5456199" cy="10544785"/>
          </a:xfrm>
          <a:prstGeom prst="round2SameRect">
            <a:avLst>
              <a:gd name="adj1" fmla="val 24253"/>
              <a:gd name="adj2" fmla="val 0"/>
            </a:avLst>
          </a:prstGeom>
          <a:gradFill flip="none" rotWithShape="1">
            <a:gsLst>
              <a:gs pos="0">
                <a:schemeClr val="tx1">
                  <a:lumMod val="88000"/>
                  <a:lumOff val="12000"/>
                </a:schemeClr>
              </a:gs>
              <a:gs pos="77601">
                <a:srgbClr val="BB229D"/>
              </a:gs>
              <a:gs pos="43000">
                <a:schemeClr val="tx1"/>
              </a:gs>
              <a:gs pos="100000">
                <a:srgbClr val="E823C2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5EF3C54-1156-9209-B621-CCE61C23EED7}"/>
              </a:ext>
            </a:extLst>
          </p:cNvPr>
          <p:cNvSpPr/>
          <p:nvPr/>
        </p:nvSpPr>
        <p:spPr>
          <a:xfrm>
            <a:off x="-10871176" y="1119719"/>
            <a:ext cx="6082499" cy="4880752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D3EE5-E089-C925-8EC5-65604F3071C5}"/>
              </a:ext>
            </a:extLst>
          </p:cNvPr>
          <p:cNvSpPr txBox="1"/>
          <p:nvPr/>
        </p:nvSpPr>
        <p:spPr>
          <a:xfrm>
            <a:off x="-10586202" y="1302350"/>
            <a:ext cx="514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DATA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 TRANSMISSION  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E85A6-34CA-6DFD-328F-C8063C45E195}"/>
              </a:ext>
            </a:extLst>
          </p:cNvPr>
          <p:cNvSpPr txBox="1"/>
          <p:nvPr/>
        </p:nvSpPr>
        <p:spPr>
          <a:xfrm>
            <a:off x="-10363301" y="2073523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Involves the use of physical cables,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is the backbone of modern networking technology.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19916-DB43-55FF-8277-ED0F12EAE435}"/>
              </a:ext>
            </a:extLst>
          </p:cNvPr>
          <p:cNvSpPr txBox="1"/>
          <p:nvPr/>
        </p:nvSpPr>
        <p:spPr>
          <a:xfrm>
            <a:off x="-10363301" y="2626594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Medium 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Connecting Networks Through Physical Cables.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E3BC6-7056-E460-F17B-6A3257A2E78F}"/>
              </a:ext>
            </a:extLst>
          </p:cNvPr>
          <p:cNvSpPr txBox="1"/>
          <p:nvPr/>
        </p:nvSpPr>
        <p:spPr>
          <a:xfrm>
            <a:off x="-10363301" y="3298221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Reliability: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Ensuring Stable Data Transfer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175FF-6A2C-6F69-7B61-9A56B7E77359}"/>
              </a:ext>
            </a:extLst>
          </p:cNvPr>
          <p:cNvSpPr txBox="1"/>
          <p:nvPr/>
        </p:nvSpPr>
        <p:spPr>
          <a:xfrm>
            <a:off x="-10363301" y="3969848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Speed: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Swift Data Transmission Rates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8C81D-07E2-B6CF-AB43-F3D25DCAB361}"/>
              </a:ext>
            </a:extLst>
          </p:cNvPr>
          <p:cNvSpPr txBox="1"/>
          <p:nvPr/>
        </p:nvSpPr>
        <p:spPr>
          <a:xfrm>
            <a:off x="-10363301" y="4605987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Where Wire Transmission Plays a Vital Role.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645A6E9-55B1-DF33-4665-411F85F8FEAE}"/>
              </a:ext>
            </a:extLst>
          </p:cNvPr>
          <p:cNvSpPr/>
          <p:nvPr/>
        </p:nvSpPr>
        <p:spPr>
          <a:xfrm rot="5400000">
            <a:off x="-3121899" y="1567610"/>
            <a:ext cx="6381552" cy="3746861"/>
          </a:xfrm>
          <a:prstGeom prst="round2SameRect">
            <a:avLst>
              <a:gd name="adj1" fmla="val 23603"/>
              <a:gd name="adj2" fmla="val 10904"/>
            </a:avLst>
          </a:prstGeom>
          <a:gradFill flip="none" rotWithShape="1">
            <a:gsLst>
              <a:gs pos="0">
                <a:schemeClr val="tx1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96C20-3F5D-C622-DB7A-E4A3691061D8}"/>
              </a:ext>
            </a:extLst>
          </p:cNvPr>
          <p:cNvSpPr txBox="1"/>
          <p:nvPr/>
        </p:nvSpPr>
        <p:spPr>
          <a:xfrm>
            <a:off x="-10363301" y="5208692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Security :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Safeguarding Data in Wired Networks. </a:t>
            </a:r>
            <a:endParaRPr lang="zh-CN" altLang="en-US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E1EB4B-987E-4E15-3F78-B20F0635C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46" y="398891"/>
            <a:ext cx="2278632" cy="645911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B486790-38DA-914D-913A-F7EF8492C821}"/>
              </a:ext>
            </a:extLst>
          </p:cNvPr>
          <p:cNvGrpSpPr/>
          <p:nvPr/>
        </p:nvGrpSpPr>
        <p:grpSpPr>
          <a:xfrm>
            <a:off x="7721961" y="790582"/>
            <a:ext cx="1682340" cy="381000"/>
            <a:chOff x="8058560" y="790575"/>
            <a:chExt cx="1682340" cy="3810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F93861E-D457-82A6-4AF8-3A75748F9F60}"/>
                </a:ext>
              </a:extLst>
            </p:cNvPr>
            <p:cNvSpPr/>
            <p:nvPr/>
          </p:nvSpPr>
          <p:spPr>
            <a:xfrm>
              <a:off x="8058560" y="790575"/>
              <a:ext cx="778455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834F1E-49FF-4750-CE77-F7E62D55E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3B7EC-238F-1E71-4971-F509DD3BF9EF}"/>
                </a:ext>
              </a:extLst>
            </p:cNvPr>
            <p:cNvSpPr txBox="1"/>
            <p:nvPr/>
          </p:nvSpPr>
          <p:spPr>
            <a:xfrm>
              <a:off x="8080498" y="811798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INNER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CONDUCTOR</a:t>
              </a:r>
              <a:endParaRPr lang="zh-CN" altLang="en-US" sz="8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A46606-23BD-A69A-6CC4-C21B71FB7186}"/>
              </a:ext>
            </a:extLst>
          </p:cNvPr>
          <p:cNvGrpSpPr/>
          <p:nvPr/>
        </p:nvGrpSpPr>
        <p:grpSpPr>
          <a:xfrm>
            <a:off x="9515426" y="1458919"/>
            <a:ext cx="1698027" cy="381000"/>
            <a:chOff x="9852025" y="1458912"/>
            <a:chExt cx="1698027" cy="3810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20095A5-1601-4269-BD1E-CA88AF4BD5A0}"/>
                </a:ext>
              </a:extLst>
            </p:cNvPr>
            <p:cNvSpPr/>
            <p:nvPr/>
          </p:nvSpPr>
          <p:spPr>
            <a:xfrm>
              <a:off x="10771597" y="1458912"/>
              <a:ext cx="778455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EE5C8E-3A04-5D00-9E00-CD06910F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2025" y="1649412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235826-BFBC-34F8-7150-796F9280F567}"/>
                </a:ext>
              </a:extLst>
            </p:cNvPr>
            <p:cNvSpPr txBox="1"/>
            <p:nvPr/>
          </p:nvSpPr>
          <p:spPr>
            <a:xfrm>
              <a:off x="10793535" y="1480135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INSULATING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LAYER</a:t>
              </a:r>
              <a:endParaRPr lang="zh-CN" altLang="en-US" sz="8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FD2B86F-88A2-DC56-CC7D-376ED4ECEBBA}"/>
              </a:ext>
            </a:extLst>
          </p:cNvPr>
          <p:cNvGrpSpPr/>
          <p:nvPr/>
        </p:nvGrpSpPr>
        <p:grpSpPr>
          <a:xfrm>
            <a:off x="7590481" y="3440441"/>
            <a:ext cx="1501006" cy="381000"/>
            <a:chOff x="8239894" y="790575"/>
            <a:chExt cx="1501006" cy="3810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9F4A8DA-EF59-FD55-CCAB-32A427F19377}"/>
                </a:ext>
              </a:extLst>
            </p:cNvPr>
            <p:cNvSpPr/>
            <p:nvPr/>
          </p:nvSpPr>
          <p:spPr>
            <a:xfrm>
              <a:off x="8239894" y="790575"/>
              <a:ext cx="597121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3B46CE-A5BB-C8BE-32D4-A43E66F28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EBE901-F0D9-D3AA-5129-C2EE4C7FFD03}"/>
                </a:ext>
              </a:extLst>
            </p:cNvPr>
            <p:cNvSpPr txBox="1"/>
            <p:nvPr/>
          </p:nvSpPr>
          <p:spPr>
            <a:xfrm>
              <a:off x="8277903" y="811798"/>
              <a:ext cx="519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METAL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SHIELD</a:t>
              </a:r>
              <a:endParaRPr lang="zh-CN" altLang="en-US" sz="800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C8546D-9558-E981-8812-E5B7C4F09C46}"/>
              </a:ext>
            </a:extLst>
          </p:cNvPr>
          <p:cNvGrpSpPr/>
          <p:nvPr/>
        </p:nvGrpSpPr>
        <p:grpSpPr>
          <a:xfrm>
            <a:off x="9674176" y="5311523"/>
            <a:ext cx="1598613" cy="381000"/>
            <a:chOff x="10280650" y="1458912"/>
            <a:chExt cx="1598613" cy="3810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6857823-C3D3-FD5D-2337-161AC3EA18A1}"/>
                </a:ext>
              </a:extLst>
            </p:cNvPr>
            <p:cNvSpPr/>
            <p:nvPr/>
          </p:nvSpPr>
          <p:spPr>
            <a:xfrm>
              <a:off x="10723859" y="1458912"/>
              <a:ext cx="1155404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914EEE-F0AE-78A1-980D-E78CBC353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650" y="1649412"/>
              <a:ext cx="8540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832037-79DE-F2C1-545B-3FCA38CF60E6}"/>
                </a:ext>
              </a:extLst>
            </p:cNvPr>
            <p:cNvSpPr txBox="1"/>
            <p:nvPr/>
          </p:nvSpPr>
          <p:spPr>
            <a:xfrm>
              <a:off x="10761597" y="1480135"/>
              <a:ext cx="10855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OUTER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INSULATING LAYER</a:t>
              </a:r>
              <a:endParaRPr lang="zh-CN" altLang="en-US" sz="800" b="1" dirty="0"/>
            </a:p>
          </p:txBody>
        </p:sp>
      </p:grp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2E9DA062-2004-626B-864C-BFAD1078FA4B}"/>
              </a:ext>
            </a:extLst>
          </p:cNvPr>
          <p:cNvSpPr/>
          <p:nvPr/>
        </p:nvSpPr>
        <p:spPr>
          <a:xfrm>
            <a:off x="11344940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8E3C23FD-4D16-B1F9-FC8A-1A20D48407AC}"/>
              </a:ext>
            </a:extLst>
          </p:cNvPr>
          <p:cNvSpPr/>
          <p:nvPr/>
        </p:nvSpPr>
        <p:spPr>
          <a:xfrm>
            <a:off x="13424860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1496EE19-CCFF-8E99-1E80-5DA524949E63}"/>
              </a:ext>
            </a:extLst>
          </p:cNvPr>
          <p:cNvSpPr/>
          <p:nvPr/>
        </p:nvSpPr>
        <p:spPr>
          <a:xfrm>
            <a:off x="13424860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82C49-8531-58A7-4049-A1B6CD10C5A3}"/>
              </a:ext>
            </a:extLst>
          </p:cNvPr>
          <p:cNvSpPr txBox="1"/>
          <p:nvPr/>
        </p:nvSpPr>
        <p:spPr>
          <a:xfrm>
            <a:off x="13781993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96AA2-1535-8BF7-C734-C4F3FCAC3ED0}"/>
              </a:ext>
            </a:extLst>
          </p:cNvPr>
          <p:cNvSpPr txBox="1"/>
          <p:nvPr/>
        </p:nvSpPr>
        <p:spPr>
          <a:xfrm>
            <a:off x="13781993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42096-96FC-543E-C212-38AB3DB58E15}"/>
              </a:ext>
            </a:extLst>
          </p:cNvPr>
          <p:cNvSpPr txBox="1"/>
          <p:nvPr/>
        </p:nvSpPr>
        <p:spPr>
          <a:xfrm>
            <a:off x="13781993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64905-6D02-CB9F-AA04-50AA9106B803}"/>
              </a:ext>
            </a:extLst>
          </p:cNvPr>
          <p:cNvSpPr txBox="1"/>
          <p:nvPr/>
        </p:nvSpPr>
        <p:spPr>
          <a:xfrm>
            <a:off x="13754824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E523BF"/>
                </a:solidFill>
                <a:latin typeface="Barlow Black" panose="00000A00000000000000" pitchFamily="2" charset="0"/>
              </a:rPr>
              <a:t>COAXIAL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 CABLE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BF7F01-CE9A-02A2-4B98-24C91DC22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92579">
            <a:off x="13548238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9B7032-90EB-46EC-8F88-27E40E535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15" y="2615610"/>
            <a:ext cx="4127958" cy="335004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772528F-A94A-F70C-3BD2-53C12B906154}"/>
              </a:ext>
            </a:extLst>
          </p:cNvPr>
          <p:cNvSpPr/>
          <p:nvPr/>
        </p:nvSpPr>
        <p:spPr>
          <a:xfrm>
            <a:off x="19504424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0C1218-76C9-18E4-400C-F414932091D6}"/>
              </a:ext>
            </a:extLst>
          </p:cNvPr>
          <p:cNvSpPr txBox="1"/>
          <p:nvPr/>
        </p:nvSpPr>
        <p:spPr>
          <a:xfrm>
            <a:off x="20471331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E546DB-A690-9BEE-E990-BF7294AD3FC6}"/>
              </a:ext>
            </a:extLst>
          </p:cNvPr>
          <p:cNvSpPr/>
          <p:nvPr/>
        </p:nvSpPr>
        <p:spPr>
          <a:xfrm>
            <a:off x="1105641" y="1136657"/>
            <a:ext cx="6082499" cy="4829005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Rectangle: Top Corners Snipped 50">
            <a:extLst>
              <a:ext uri="{FF2B5EF4-FFF2-40B4-BE49-F238E27FC236}">
                <a16:creationId xmlns:a16="http://schemas.microsoft.com/office/drawing/2014/main" id="{9E20DE4C-CA39-83C9-8E90-E3181BFED312}"/>
              </a:ext>
            </a:extLst>
          </p:cNvPr>
          <p:cNvSpPr/>
          <p:nvPr/>
        </p:nvSpPr>
        <p:spPr>
          <a:xfrm>
            <a:off x="1105641" y="2073523"/>
            <a:ext cx="6082499" cy="81138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574F8-D82F-D04A-013D-4ADCE79D8536}"/>
              </a:ext>
            </a:extLst>
          </p:cNvPr>
          <p:cNvSpPr txBox="1"/>
          <p:nvPr/>
        </p:nvSpPr>
        <p:spPr>
          <a:xfrm>
            <a:off x="1462774" y="208113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72A810-9286-DF5F-34A3-E0E209CF2F55}"/>
              </a:ext>
            </a:extLst>
          </p:cNvPr>
          <p:cNvSpPr txBox="1"/>
          <p:nvPr/>
        </p:nvSpPr>
        <p:spPr>
          <a:xfrm>
            <a:off x="1462774" y="2965196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DA904-BCC8-AAFE-BBC0-748C6CAC382A}"/>
              </a:ext>
            </a:extLst>
          </p:cNvPr>
          <p:cNvSpPr txBox="1"/>
          <p:nvPr/>
        </p:nvSpPr>
        <p:spPr>
          <a:xfrm>
            <a:off x="1462774" y="356870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F68980-EA4D-5475-E5D5-4D9CF7DFE87E}"/>
              </a:ext>
            </a:extLst>
          </p:cNvPr>
          <p:cNvSpPr txBox="1"/>
          <p:nvPr/>
        </p:nvSpPr>
        <p:spPr>
          <a:xfrm>
            <a:off x="1435605" y="1302350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DC6B6C1-EA17-B1FC-4ADE-6EEA7B124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34566">
            <a:off x="1170654" y="3846188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B026D-E6E6-9E88-A5AE-0E7E3FC34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688" y="1795098"/>
            <a:ext cx="5606817" cy="37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D8FB3-FA5D-AFA6-2467-6A38D1E5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47948" y="-2873319"/>
            <a:ext cx="36673325" cy="12195147"/>
          </a:xfrm>
          <a:prstGeom prst="rect">
            <a:avLst/>
          </a:prstGeom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CA36B00-4028-D3A8-1912-92B92B374268}"/>
              </a:ext>
            </a:extLst>
          </p:cNvPr>
          <p:cNvSpPr/>
          <p:nvPr/>
        </p:nvSpPr>
        <p:spPr>
          <a:xfrm rot="5400000">
            <a:off x="-14466839" y="1567610"/>
            <a:ext cx="6381552" cy="3746861"/>
          </a:xfrm>
          <a:prstGeom prst="round2SameRect">
            <a:avLst>
              <a:gd name="adj1" fmla="val 23603"/>
              <a:gd name="adj2" fmla="val 10904"/>
            </a:avLst>
          </a:prstGeom>
          <a:gradFill flip="none" rotWithShape="1">
            <a:gsLst>
              <a:gs pos="0">
                <a:schemeClr val="tx1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9180B7-F411-DF99-9EB6-BC00DAA0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194" y="398891"/>
            <a:ext cx="2278632" cy="6459115"/>
          </a:xfrm>
          <a:prstGeom prst="rect">
            <a:avLst/>
          </a:prstGeom>
        </p:spPr>
      </p:pic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F4A53F86-15DF-E8E3-BEFA-3C5795C72C56}"/>
              </a:ext>
            </a:extLst>
          </p:cNvPr>
          <p:cNvSpPr/>
          <p:nvPr/>
        </p:nvSpPr>
        <p:spPr>
          <a:xfrm>
            <a:off x="0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1FB422A-5453-CC89-61E5-9E586E505441}"/>
              </a:ext>
            </a:extLst>
          </p:cNvPr>
          <p:cNvSpPr/>
          <p:nvPr/>
        </p:nvSpPr>
        <p:spPr>
          <a:xfrm>
            <a:off x="-10239299" y="1136657"/>
            <a:ext cx="6082499" cy="4829005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Rectangle: Top Corners Snipped 48">
            <a:extLst>
              <a:ext uri="{FF2B5EF4-FFF2-40B4-BE49-F238E27FC236}">
                <a16:creationId xmlns:a16="http://schemas.microsoft.com/office/drawing/2014/main" id="{9E85B46D-46C9-0660-AEF6-C1BD4C77A6B0}"/>
              </a:ext>
            </a:extLst>
          </p:cNvPr>
          <p:cNvSpPr/>
          <p:nvPr/>
        </p:nvSpPr>
        <p:spPr>
          <a:xfrm>
            <a:off x="-10211748" y="2073523"/>
            <a:ext cx="6082499" cy="81138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94826F-58EC-212A-49C4-2EA343690DD0}"/>
              </a:ext>
            </a:extLst>
          </p:cNvPr>
          <p:cNvSpPr txBox="1"/>
          <p:nvPr/>
        </p:nvSpPr>
        <p:spPr>
          <a:xfrm>
            <a:off x="-9882166" y="208113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1F8442-93C8-3088-C37E-2E2A617DF747}"/>
              </a:ext>
            </a:extLst>
          </p:cNvPr>
          <p:cNvSpPr txBox="1"/>
          <p:nvPr/>
        </p:nvSpPr>
        <p:spPr>
          <a:xfrm>
            <a:off x="-9882166" y="2965196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60A975-F127-ACAF-782F-11EBEA690945}"/>
              </a:ext>
            </a:extLst>
          </p:cNvPr>
          <p:cNvSpPr txBox="1"/>
          <p:nvPr/>
        </p:nvSpPr>
        <p:spPr>
          <a:xfrm>
            <a:off x="-9882166" y="3568707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823C2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25EE47-DF4D-4C09-ADF4-399CD7926775}"/>
              </a:ext>
            </a:extLst>
          </p:cNvPr>
          <p:cNvSpPr txBox="1"/>
          <p:nvPr/>
        </p:nvSpPr>
        <p:spPr>
          <a:xfrm>
            <a:off x="-9909335" y="1302350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6530399-E31D-63D9-FF3A-4ABBF3396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92579">
            <a:off x="-10115921" y="3846188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165926E7-3D4B-5825-73C5-E9A88A5F19F5}"/>
              </a:ext>
            </a:extLst>
          </p:cNvPr>
          <p:cNvSpPr/>
          <p:nvPr/>
        </p:nvSpPr>
        <p:spPr>
          <a:xfrm>
            <a:off x="1237628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9C2423BB-EFC1-62CB-7833-61887A554FF5}"/>
              </a:ext>
            </a:extLst>
          </p:cNvPr>
          <p:cNvSpPr/>
          <p:nvPr/>
        </p:nvSpPr>
        <p:spPr>
          <a:xfrm>
            <a:off x="1237628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45DB4-CA08-5540-E2D4-EE708D43A01D}"/>
              </a:ext>
            </a:extLst>
          </p:cNvPr>
          <p:cNvSpPr txBox="1"/>
          <p:nvPr/>
        </p:nvSpPr>
        <p:spPr>
          <a:xfrm>
            <a:off x="1594761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40A57-8D04-314A-B760-8213AEE2265C}"/>
              </a:ext>
            </a:extLst>
          </p:cNvPr>
          <p:cNvSpPr txBox="1"/>
          <p:nvPr/>
        </p:nvSpPr>
        <p:spPr>
          <a:xfrm>
            <a:off x="1594761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F91BE-D9FE-D55E-5129-B5D429FB651C}"/>
              </a:ext>
            </a:extLst>
          </p:cNvPr>
          <p:cNvSpPr txBox="1"/>
          <p:nvPr/>
        </p:nvSpPr>
        <p:spPr>
          <a:xfrm>
            <a:off x="1594761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16402-A3D4-D27C-163B-23A3FB446FE4}"/>
              </a:ext>
            </a:extLst>
          </p:cNvPr>
          <p:cNvSpPr txBox="1"/>
          <p:nvPr/>
        </p:nvSpPr>
        <p:spPr>
          <a:xfrm>
            <a:off x="1567592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E523BF"/>
                </a:solidFill>
                <a:latin typeface="Barlow Black" panose="00000A00000000000000" pitchFamily="2" charset="0"/>
              </a:rPr>
              <a:t>COAXIAL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 CABLE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A3B273-CB33-AA3E-C93C-93E497A29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92579">
            <a:off x="1361006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C1FEC-9014-86B7-3BD2-A352B7485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83" y="2615610"/>
            <a:ext cx="4127958" cy="335004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381C2A-6666-456A-20AF-F18D86B8FE3E}"/>
              </a:ext>
            </a:extLst>
          </p:cNvPr>
          <p:cNvSpPr/>
          <p:nvPr/>
        </p:nvSpPr>
        <p:spPr>
          <a:xfrm>
            <a:off x="7317192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D8863-4F86-1B7A-E36A-54D3604AFF56}"/>
              </a:ext>
            </a:extLst>
          </p:cNvPr>
          <p:cNvSpPr txBox="1"/>
          <p:nvPr/>
        </p:nvSpPr>
        <p:spPr>
          <a:xfrm>
            <a:off x="8284099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465AA97A-4B21-7C2A-CAC6-8617FDEA6108}"/>
              </a:ext>
            </a:extLst>
          </p:cNvPr>
          <p:cNvSpPr/>
          <p:nvPr/>
        </p:nvSpPr>
        <p:spPr>
          <a:xfrm>
            <a:off x="11794644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8A479B-196D-2CA8-34A9-D48593357BFB}"/>
              </a:ext>
            </a:extLst>
          </p:cNvPr>
          <p:cNvSpPr/>
          <p:nvPr/>
        </p:nvSpPr>
        <p:spPr>
          <a:xfrm>
            <a:off x="13382810" y="1136650"/>
            <a:ext cx="6082499" cy="4829005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Rectangle: Single Corner Rounded 50">
            <a:extLst>
              <a:ext uri="{FF2B5EF4-FFF2-40B4-BE49-F238E27FC236}">
                <a16:creationId xmlns:a16="http://schemas.microsoft.com/office/drawing/2014/main" id="{3441D466-EB55-7ABD-8172-59D7D0A76982}"/>
              </a:ext>
            </a:extLst>
          </p:cNvPr>
          <p:cNvSpPr/>
          <p:nvPr/>
        </p:nvSpPr>
        <p:spPr>
          <a:xfrm>
            <a:off x="13382810" y="3545597"/>
            <a:ext cx="6082499" cy="82320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E983D0-CC54-76BF-60AF-8DF8090ED3A1}"/>
              </a:ext>
            </a:extLst>
          </p:cNvPr>
          <p:cNvSpPr txBox="1"/>
          <p:nvPr/>
        </p:nvSpPr>
        <p:spPr>
          <a:xfrm>
            <a:off x="13739943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A23145-DACD-66D2-C3FF-E4D0C6EAC3DB}"/>
              </a:ext>
            </a:extLst>
          </p:cNvPr>
          <p:cNvSpPr txBox="1"/>
          <p:nvPr/>
        </p:nvSpPr>
        <p:spPr>
          <a:xfrm>
            <a:off x="13739943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ED0463-8B1D-6BBB-D7C7-469812E1DA83}"/>
              </a:ext>
            </a:extLst>
          </p:cNvPr>
          <p:cNvSpPr txBox="1"/>
          <p:nvPr/>
        </p:nvSpPr>
        <p:spPr>
          <a:xfrm>
            <a:off x="13739943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Cabe Television (CATV), Internet Connection and Networking, Security Cameras,  RF Applications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5B7517-AF27-4792-8360-0CC94E8E5426}"/>
              </a:ext>
            </a:extLst>
          </p:cNvPr>
          <p:cNvSpPr txBox="1"/>
          <p:nvPr/>
        </p:nvSpPr>
        <p:spPr>
          <a:xfrm>
            <a:off x="13712774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7486BF-A3B0-BC96-FE29-DC68F9959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492579">
            <a:off x="13506188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1CBA59-357E-0321-A094-C50552954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726" y="1164191"/>
            <a:ext cx="4676495" cy="4648436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D95F9E6-0D2A-2803-FA5D-8B8026B2B034}"/>
              </a:ext>
            </a:extLst>
          </p:cNvPr>
          <p:cNvSpPr/>
          <p:nvPr/>
        </p:nvSpPr>
        <p:spPr>
          <a:xfrm>
            <a:off x="19465308" y="5965655"/>
            <a:ext cx="5203277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520285-860E-610B-AA99-600146DA5AC7}"/>
              </a:ext>
            </a:extLst>
          </p:cNvPr>
          <p:cNvSpPr txBox="1"/>
          <p:nvPr/>
        </p:nvSpPr>
        <p:spPr>
          <a:xfrm>
            <a:off x="20198636" y="6035543"/>
            <a:ext cx="32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Coaxial Cable Used in Camera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02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9C32-B26D-8DBB-2828-87140F3C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4033" y="-2870776"/>
            <a:ext cx="36673325" cy="12195147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76488823-A977-D9F0-1106-4EA3D5CD7355}"/>
              </a:ext>
            </a:extLst>
          </p:cNvPr>
          <p:cNvSpPr/>
          <p:nvPr/>
        </p:nvSpPr>
        <p:spPr>
          <a:xfrm>
            <a:off x="-497119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8C9F0F-07BF-4B6D-574D-5B42557F5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40" y="1164191"/>
            <a:ext cx="4676495" cy="46484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9C6090-5AED-0E46-9018-7A0E0EFA44DF}"/>
              </a:ext>
            </a:extLst>
          </p:cNvPr>
          <p:cNvSpPr/>
          <p:nvPr/>
        </p:nvSpPr>
        <p:spPr>
          <a:xfrm>
            <a:off x="6988722" y="5965655"/>
            <a:ext cx="5203277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7F8FC-5B44-DEF4-10F6-6041C942B73F}"/>
              </a:ext>
            </a:extLst>
          </p:cNvPr>
          <p:cNvSpPr txBox="1"/>
          <p:nvPr/>
        </p:nvSpPr>
        <p:spPr>
          <a:xfrm>
            <a:off x="7722050" y="6035543"/>
            <a:ext cx="321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Coaxial Cable Used in Camera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693D098-EC99-9C19-DDE1-B25068F1806F}"/>
              </a:ext>
            </a:extLst>
          </p:cNvPr>
          <p:cNvSpPr/>
          <p:nvPr/>
        </p:nvSpPr>
        <p:spPr>
          <a:xfrm>
            <a:off x="-12292433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EAC40C7B-ABCF-0C18-878C-CBC314CD2EA2}"/>
              </a:ext>
            </a:extLst>
          </p:cNvPr>
          <p:cNvSpPr/>
          <p:nvPr/>
        </p:nvSpPr>
        <p:spPr>
          <a:xfrm>
            <a:off x="-11054805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0D9FD21C-C9B8-9104-1E57-9ADD785BDE7B}"/>
              </a:ext>
            </a:extLst>
          </p:cNvPr>
          <p:cNvSpPr/>
          <p:nvPr/>
        </p:nvSpPr>
        <p:spPr>
          <a:xfrm>
            <a:off x="-11054805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ECC04-11C3-AB63-029D-CD9C84089A5D}"/>
              </a:ext>
            </a:extLst>
          </p:cNvPr>
          <p:cNvSpPr txBox="1"/>
          <p:nvPr/>
        </p:nvSpPr>
        <p:spPr>
          <a:xfrm>
            <a:off x="-10697672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2B88B-4B66-2266-C576-63DB0D574A3D}"/>
              </a:ext>
            </a:extLst>
          </p:cNvPr>
          <p:cNvSpPr txBox="1"/>
          <p:nvPr/>
        </p:nvSpPr>
        <p:spPr>
          <a:xfrm>
            <a:off x="-10697672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53FA2-CEEF-3F6B-BD7A-77D517D4AB03}"/>
              </a:ext>
            </a:extLst>
          </p:cNvPr>
          <p:cNvSpPr txBox="1"/>
          <p:nvPr/>
        </p:nvSpPr>
        <p:spPr>
          <a:xfrm>
            <a:off x="-10697672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82499-31D7-4829-4D0E-A96A0B8650E0}"/>
              </a:ext>
            </a:extLst>
          </p:cNvPr>
          <p:cNvSpPr txBox="1"/>
          <p:nvPr/>
        </p:nvSpPr>
        <p:spPr>
          <a:xfrm>
            <a:off x="-10724841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7FF189-3AA9-FEE0-B7B4-8671F0C99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94490">
            <a:off x="-10931427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CBDF9F-E4BA-20AC-7A5F-9669A3560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50" y="2615610"/>
            <a:ext cx="4127958" cy="335004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4C9E48D-5C6F-DC00-0EE5-2A792DE3C990}"/>
              </a:ext>
            </a:extLst>
          </p:cNvPr>
          <p:cNvSpPr/>
          <p:nvPr/>
        </p:nvSpPr>
        <p:spPr>
          <a:xfrm>
            <a:off x="-4975241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9E9F2-0921-7019-929B-DCBF556A22DB}"/>
              </a:ext>
            </a:extLst>
          </p:cNvPr>
          <p:cNvSpPr txBox="1"/>
          <p:nvPr/>
        </p:nvSpPr>
        <p:spPr>
          <a:xfrm>
            <a:off x="-4008334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C7D636-065F-0E81-6736-0FE0B873FCA1}"/>
              </a:ext>
            </a:extLst>
          </p:cNvPr>
          <p:cNvSpPr/>
          <p:nvPr/>
        </p:nvSpPr>
        <p:spPr>
          <a:xfrm>
            <a:off x="906223" y="1136650"/>
            <a:ext cx="6082499" cy="4829005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Rectangle: Single Corner Rounded 36">
            <a:extLst>
              <a:ext uri="{FF2B5EF4-FFF2-40B4-BE49-F238E27FC236}">
                <a16:creationId xmlns:a16="http://schemas.microsoft.com/office/drawing/2014/main" id="{A9675CA3-4F40-E94A-AB5F-C48A1DBA3F3E}"/>
              </a:ext>
            </a:extLst>
          </p:cNvPr>
          <p:cNvSpPr/>
          <p:nvPr/>
        </p:nvSpPr>
        <p:spPr>
          <a:xfrm>
            <a:off x="906223" y="3545597"/>
            <a:ext cx="6082499" cy="82320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07C08-4DA6-ABC2-40E4-6A023392D11E}"/>
              </a:ext>
            </a:extLst>
          </p:cNvPr>
          <p:cNvSpPr txBox="1"/>
          <p:nvPr/>
        </p:nvSpPr>
        <p:spPr>
          <a:xfrm>
            <a:off x="1263356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7F5F1F-9A03-328B-04F5-E71DAE15B40A}"/>
              </a:ext>
            </a:extLst>
          </p:cNvPr>
          <p:cNvSpPr txBox="1"/>
          <p:nvPr/>
        </p:nvSpPr>
        <p:spPr>
          <a:xfrm>
            <a:off x="1263356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D6B9D6-07C3-A5BC-0D95-3C5331F66714}"/>
              </a:ext>
            </a:extLst>
          </p:cNvPr>
          <p:cNvSpPr txBox="1"/>
          <p:nvPr/>
        </p:nvSpPr>
        <p:spPr>
          <a:xfrm>
            <a:off x="1263356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Cabe Television (CATV), Internet Connection and Networking, Security Cameras,  RF Applications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1ED7FD-1DAC-B15A-DCC8-3CC89E1D48AD}"/>
              </a:ext>
            </a:extLst>
          </p:cNvPr>
          <p:cNvSpPr txBox="1"/>
          <p:nvPr/>
        </p:nvSpPr>
        <p:spPr>
          <a:xfrm>
            <a:off x="1236187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8D7EF0F-84D3-31B4-7963-A15A6B41D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16961">
            <a:off x="1029601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804B0D-5C5A-B655-200D-30F2EB4A4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8687">
            <a:off x="10472821" y="1721915"/>
            <a:ext cx="6752399" cy="4590497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8CC7E816-1627-5743-67D6-0E0DC78B9D33}"/>
              </a:ext>
            </a:extLst>
          </p:cNvPr>
          <p:cNvSpPr/>
          <p:nvPr/>
        </p:nvSpPr>
        <p:spPr>
          <a:xfrm rot="5400000">
            <a:off x="18859046" y="1567612"/>
            <a:ext cx="6381552" cy="3746861"/>
          </a:xfrm>
          <a:prstGeom prst="pentagon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7A0EE0-2CF4-E828-F56F-35C74DD4ED0E}"/>
              </a:ext>
            </a:extLst>
          </p:cNvPr>
          <p:cNvSpPr/>
          <p:nvPr/>
        </p:nvSpPr>
        <p:spPr>
          <a:xfrm>
            <a:off x="16261335" y="1000470"/>
            <a:ext cx="6082499" cy="4829005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84FA6-81B0-2C29-A7EF-313FFB224004}"/>
              </a:ext>
            </a:extLst>
          </p:cNvPr>
          <p:cNvSpPr txBox="1"/>
          <p:nvPr/>
        </p:nvSpPr>
        <p:spPr>
          <a:xfrm>
            <a:off x="16618468" y="2051885"/>
            <a:ext cx="528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823C2"/>
                </a:solidFill>
                <a:latin typeface="Barlow" panose="00000500000000000000" pitchFamily="2" charset="0"/>
              </a:rPr>
              <a:t>UTP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42940-3554-D696-C784-777E39391C8E}"/>
              </a:ext>
            </a:extLst>
          </p:cNvPr>
          <p:cNvSpPr txBox="1"/>
          <p:nvPr/>
        </p:nvSpPr>
        <p:spPr>
          <a:xfrm>
            <a:off x="16618468" y="2494516"/>
            <a:ext cx="5283564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Transmission of Data and Signals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Interference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Versatility and Cost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8EFBB-27B6-AD82-737B-790412E2546B}"/>
              </a:ext>
            </a:extLst>
          </p:cNvPr>
          <p:cNvSpPr txBox="1"/>
          <p:nvPr/>
        </p:nvSpPr>
        <p:spPr>
          <a:xfrm>
            <a:off x="16591298" y="1282578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TWISTED PAIR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A1EAD9-C3DA-408C-D674-884CE111B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12" y="3511611"/>
            <a:ext cx="5521822" cy="24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D5E4B-36D1-5B39-3685-F3212CAB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2677" y="-2760443"/>
            <a:ext cx="36673325" cy="12195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508C83-64E4-4F5C-327D-7CE826E5E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8687">
            <a:off x="-655622" y="1721915"/>
            <a:ext cx="6752399" cy="459049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0645A6E9-55B1-DF33-4665-411F85F8FEAE}"/>
              </a:ext>
            </a:extLst>
          </p:cNvPr>
          <p:cNvSpPr/>
          <p:nvPr/>
        </p:nvSpPr>
        <p:spPr>
          <a:xfrm rot="5400000">
            <a:off x="7730603" y="1567612"/>
            <a:ext cx="6381552" cy="3746861"/>
          </a:xfrm>
          <a:prstGeom prst="pentagon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: Top Corners One Rounded and One Snipped 49">
            <a:extLst>
              <a:ext uri="{FF2B5EF4-FFF2-40B4-BE49-F238E27FC236}">
                <a16:creationId xmlns:a16="http://schemas.microsoft.com/office/drawing/2014/main" id="{FCE546DB-A690-9BEE-E990-BF7294AD3FC6}"/>
              </a:ext>
            </a:extLst>
          </p:cNvPr>
          <p:cNvSpPr/>
          <p:nvPr/>
        </p:nvSpPr>
        <p:spPr>
          <a:xfrm>
            <a:off x="5132892" y="1000470"/>
            <a:ext cx="6082499" cy="4829005"/>
          </a:xfrm>
          <a:prstGeom prst="snipRound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574F8-D82F-D04A-013D-4ADCE79D8536}"/>
              </a:ext>
            </a:extLst>
          </p:cNvPr>
          <p:cNvSpPr txBox="1"/>
          <p:nvPr/>
        </p:nvSpPr>
        <p:spPr>
          <a:xfrm>
            <a:off x="5490025" y="2051885"/>
            <a:ext cx="528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823C2"/>
                </a:solidFill>
                <a:latin typeface="Barlow" panose="00000500000000000000" pitchFamily="2" charset="0"/>
              </a:rPr>
              <a:t>UTP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DA904-BCC8-AAFE-BBC0-748C6CAC382A}"/>
              </a:ext>
            </a:extLst>
          </p:cNvPr>
          <p:cNvSpPr txBox="1"/>
          <p:nvPr/>
        </p:nvSpPr>
        <p:spPr>
          <a:xfrm>
            <a:off x="5490025" y="2494516"/>
            <a:ext cx="5283564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Transmission of Data and Signals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Interference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Versatility and Cost Efficiency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F68980-EA4D-5475-E5D5-4D9CF7DFE87E}"/>
              </a:ext>
            </a:extLst>
          </p:cNvPr>
          <p:cNvSpPr txBox="1"/>
          <p:nvPr/>
        </p:nvSpPr>
        <p:spPr>
          <a:xfrm>
            <a:off x="5462855" y="1282578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TWISTED PAIR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2E9B78-1069-7D1B-F962-D551F0D9D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69" y="3511611"/>
            <a:ext cx="5521822" cy="24072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AE70F3D-2A52-1EBF-FAF2-D9B73DEF7F6D}"/>
              </a:ext>
            </a:extLst>
          </p:cNvPr>
          <p:cNvGrpSpPr/>
          <p:nvPr/>
        </p:nvGrpSpPr>
        <p:grpSpPr>
          <a:xfrm>
            <a:off x="836762" y="790582"/>
            <a:ext cx="2094380" cy="482888"/>
            <a:chOff x="8058560" y="790575"/>
            <a:chExt cx="1682340" cy="4828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F449BB8-E98F-3426-EE26-9CF5F0BE11E4}"/>
                </a:ext>
              </a:extLst>
            </p:cNvPr>
            <p:cNvSpPr/>
            <p:nvPr/>
          </p:nvSpPr>
          <p:spPr>
            <a:xfrm>
              <a:off x="8058560" y="790575"/>
              <a:ext cx="778455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203D48-CCE8-3ADD-14A0-A096FF295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ED0D2E-6C90-FD39-F960-552466570D47}"/>
                </a:ext>
              </a:extLst>
            </p:cNvPr>
            <p:cNvSpPr txBox="1"/>
            <p:nvPr/>
          </p:nvSpPr>
          <p:spPr>
            <a:xfrm>
              <a:off x="8075605" y="811798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 err="1">
                  <a:latin typeface="Barlow" panose="00000500000000000000" pitchFamily="2" charset="0"/>
                </a:rPr>
                <a:t>Colour</a:t>
              </a:r>
              <a:r>
                <a:rPr lang="en-US" altLang="zh-CN" sz="800" b="1" dirty="0">
                  <a:latin typeface="Barlow" panose="00000500000000000000" pitchFamily="2" charset="0"/>
                </a:rPr>
                <a:t> Coded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Plastic Insulation</a:t>
              </a:r>
            </a:p>
            <a:p>
              <a:endParaRPr lang="zh-CN" altLang="en-US" sz="800" b="1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E6210A2-C563-D51E-8193-F18E7522CC6C}"/>
              </a:ext>
            </a:extLst>
          </p:cNvPr>
          <p:cNvGrpSpPr/>
          <p:nvPr/>
        </p:nvGrpSpPr>
        <p:grpSpPr>
          <a:xfrm>
            <a:off x="1237420" y="4189948"/>
            <a:ext cx="1693725" cy="381000"/>
            <a:chOff x="8380392" y="790575"/>
            <a:chExt cx="1360508" cy="381000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37254C0-195F-7557-8D8D-6EAAAC8C809B}"/>
                </a:ext>
              </a:extLst>
            </p:cNvPr>
            <p:cNvSpPr/>
            <p:nvPr/>
          </p:nvSpPr>
          <p:spPr>
            <a:xfrm>
              <a:off x="8380392" y="790575"/>
              <a:ext cx="456623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FA1F54-34A8-DB35-D7E3-E09564F49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C39EC6-C458-50BB-67B6-37AD3776EB12}"/>
                </a:ext>
              </a:extLst>
            </p:cNvPr>
            <p:cNvSpPr txBox="1"/>
            <p:nvPr/>
          </p:nvSpPr>
          <p:spPr>
            <a:xfrm>
              <a:off x="8407060" y="811798"/>
              <a:ext cx="4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Outer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Jacket</a:t>
              </a:r>
              <a:endParaRPr lang="zh-CN" altLang="en-US" sz="800" b="1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3516D9-0A70-C3C5-A9C8-054F6C30062F}"/>
              </a:ext>
            </a:extLst>
          </p:cNvPr>
          <p:cNvGrpSpPr/>
          <p:nvPr/>
        </p:nvGrpSpPr>
        <p:grpSpPr>
          <a:xfrm>
            <a:off x="2793011" y="2716084"/>
            <a:ext cx="1836228" cy="381000"/>
            <a:chOff x="2455729" y="2716084"/>
            <a:chExt cx="1836228" cy="381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24E80E4-712B-2AB7-2D0A-259099532472}"/>
                </a:ext>
              </a:extLst>
            </p:cNvPr>
            <p:cNvGrpSpPr/>
            <p:nvPr/>
          </p:nvGrpSpPr>
          <p:grpSpPr>
            <a:xfrm flipH="1">
              <a:off x="2708144" y="2716084"/>
              <a:ext cx="1583813" cy="381000"/>
              <a:chOff x="8364477" y="790575"/>
              <a:chExt cx="1376423" cy="381000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05D1508-AB3F-A977-4A3D-3B026E85C32C}"/>
                  </a:ext>
                </a:extLst>
              </p:cNvPr>
              <p:cNvSpPr/>
              <p:nvPr/>
            </p:nvSpPr>
            <p:spPr>
              <a:xfrm>
                <a:off x="8364477" y="790575"/>
                <a:ext cx="472540" cy="381000"/>
              </a:xfrm>
              <a:prstGeom prst="roundRect">
                <a:avLst>
                  <a:gd name="adj" fmla="val 25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t</a:t>
                </a:r>
                <a:endParaRPr lang="zh-CN" alt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AAC0B43-0DDA-D4CF-9CF7-94F28749C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075" y="981075"/>
                <a:ext cx="1012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3D15CDE-4623-1A66-CCA5-1E2780893750}"/>
                  </a:ext>
                </a:extLst>
              </p:cNvPr>
              <p:cNvSpPr txBox="1"/>
              <p:nvPr/>
            </p:nvSpPr>
            <p:spPr>
              <a:xfrm>
                <a:off x="8382146" y="811798"/>
                <a:ext cx="472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/>
                  <a:t>Twisted</a:t>
                </a:r>
              </a:p>
              <a:p>
                <a:r>
                  <a:rPr lang="en-US" altLang="zh-CN" sz="800" b="1" dirty="0"/>
                  <a:t>Pair</a:t>
                </a:r>
                <a:endParaRPr lang="zh-CN" altLang="en-US" sz="800" b="1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3AC8E4-1386-4220-8844-6E7BB6268442}"/>
                </a:ext>
              </a:extLst>
            </p:cNvPr>
            <p:cNvSpPr/>
            <p:nvPr/>
          </p:nvSpPr>
          <p:spPr>
            <a:xfrm>
              <a:off x="2455729" y="2782535"/>
              <a:ext cx="252413" cy="25241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4673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D5E4B-36D1-5B39-3685-F3212CAB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2677" y="-2760443"/>
            <a:ext cx="36673325" cy="1219514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0645A6E9-55B1-DF33-4665-411F85F8FEAE}"/>
              </a:ext>
            </a:extLst>
          </p:cNvPr>
          <p:cNvSpPr/>
          <p:nvPr/>
        </p:nvSpPr>
        <p:spPr>
          <a:xfrm rot="5400000">
            <a:off x="-4210217" y="1567612"/>
            <a:ext cx="6381552" cy="3746861"/>
          </a:xfrm>
          <a:prstGeom prst="pentagon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E623C0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E546DB-A690-9BEE-E990-BF7294AD3FC6}"/>
              </a:ext>
            </a:extLst>
          </p:cNvPr>
          <p:cNvSpPr/>
          <p:nvPr/>
        </p:nvSpPr>
        <p:spPr>
          <a:xfrm>
            <a:off x="5132892" y="1000470"/>
            <a:ext cx="6082499" cy="4829005"/>
          </a:xfrm>
          <a:prstGeom prst="roundRect">
            <a:avLst>
              <a:gd name="adj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574F8-D82F-D04A-013D-4ADCE79D8536}"/>
              </a:ext>
            </a:extLst>
          </p:cNvPr>
          <p:cNvSpPr txBox="1"/>
          <p:nvPr/>
        </p:nvSpPr>
        <p:spPr>
          <a:xfrm>
            <a:off x="5490025" y="2050755"/>
            <a:ext cx="528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823C2"/>
                </a:solidFill>
                <a:latin typeface="Barlow" panose="00000500000000000000" pitchFamily="2" charset="0"/>
              </a:rPr>
              <a:t>STP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CDA904-BCC8-AAFE-BBC0-748C6CAC382A}"/>
              </a:ext>
            </a:extLst>
          </p:cNvPr>
          <p:cNvSpPr txBox="1"/>
          <p:nvPr/>
        </p:nvSpPr>
        <p:spPr>
          <a:xfrm>
            <a:off x="5490025" y="2493386"/>
            <a:ext cx="5283564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Additional Shielding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Ideal for High-Interference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Specialized Application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F68980-EA4D-5475-E5D5-4D9CF7DFE87E}"/>
              </a:ext>
            </a:extLst>
          </p:cNvPr>
          <p:cNvSpPr txBox="1"/>
          <p:nvPr/>
        </p:nvSpPr>
        <p:spPr>
          <a:xfrm>
            <a:off x="5462855" y="1282578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TWISTED PAIR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2E9B78-1069-7D1B-F962-D551F0D9D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69" y="3511611"/>
            <a:ext cx="5521822" cy="2407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6E2B6-DE37-F2C5-468D-E9B8DCF51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77048">
            <a:off x="-947150" y="1518790"/>
            <a:ext cx="6148146" cy="46111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A95351-1625-E9EC-6C9E-7A5D8F8CAD38}"/>
              </a:ext>
            </a:extLst>
          </p:cNvPr>
          <p:cNvGrpSpPr/>
          <p:nvPr/>
        </p:nvGrpSpPr>
        <p:grpSpPr>
          <a:xfrm>
            <a:off x="688770" y="1041134"/>
            <a:ext cx="1878940" cy="381000"/>
            <a:chOff x="8231615" y="790575"/>
            <a:chExt cx="1509285" cy="381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8F99543-B6CD-42FF-BA40-7912CAF6BDD8}"/>
                </a:ext>
              </a:extLst>
            </p:cNvPr>
            <p:cNvSpPr/>
            <p:nvPr/>
          </p:nvSpPr>
          <p:spPr>
            <a:xfrm>
              <a:off x="8231615" y="790575"/>
              <a:ext cx="605401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3F0CE7-DBBA-DF9D-31C4-B7F507174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D7FB31-AC76-6E45-5C1A-18193B8F1C07}"/>
                </a:ext>
              </a:extLst>
            </p:cNvPr>
            <p:cNvSpPr txBox="1"/>
            <p:nvPr/>
          </p:nvSpPr>
          <p:spPr>
            <a:xfrm>
              <a:off x="8283583" y="811798"/>
              <a:ext cx="444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Twisted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Pair</a:t>
              </a:r>
              <a:endParaRPr lang="zh-CN" altLang="en-US" sz="800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4F8EDC-8A7A-C385-4E64-FBBC69F8BFF3}"/>
              </a:ext>
            </a:extLst>
          </p:cNvPr>
          <p:cNvGrpSpPr/>
          <p:nvPr/>
        </p:nvGrpSpPr>
        <p:grpSpPr>
          <a:xfrm>
            <a:off x="2699112" y="2716084"/>
            <a:ext cx="2033753" cy="381000"/>
            <a:chOff x="2455729" y="2716084"/>
            <a:chExt cx="1655913" cy="381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137EEC-854F-835F-0855-B0ABBEC66E9F}"/>
                </a:ext>
              </a:extLst>
            </p:cNvPr>
            <p:cNvGrpSpPr/>
            <p:nvPr/>
          </p:nvGrpSpPr>
          <p:grpSpPr>
            <a:xfrm flipH="1">
              <a:off x="2708143" y="2716084"/>
              <a:ext cx="1403499" cy="381000"/>
              <a:chOff x="8521181" y="790575"/>
              <a:chExt cx="1219720" cy="381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5825E59-AE74-530A-BCF5-BD3B5CF2E73F}"/>
                  </a:ext>
                </a:extLst>
              </p:cNvPr>
              <p:cNvSpPr/>
              <p:nvPr/>
            </p:nvSpPr>
            <p:spPr>
              <a:xfrm>
                <a:off x="8521181" y="790575"/>
                <a:ext cx="602637" cy="381000"/>
              </a:xfrm>
              <a:prstGeom prst="roundRect">
                <a:avLst>
                  <a:gd name="adj" fmla="val 25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t</a:t>
                </a:r>
                <a:endParaRPr lang="zh-CN" alt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18137-36F5-D733-94CB-7C0E33FBB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076" y="981075"/>
                <a:ext cx="101282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949267-6748-88E0-11B9-44E36FBBFCE5}"/>
                  </a:ext>
                </a:extLst>
              </p:cNvPr>
              <p:cNvSpPr txBox="1"/>
              <p:nvPr/>
            </p:nvSpPr>
            <p:spPr>
              <a:xfrm>
                <a:off x="8612235" y="811798"/>
                <a:ext cx="476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/>
                  <a:t>Braided or</a:t>
                </a:r>
              </a:p>
              <a:p>
                <a:r>
                  <a:rPr lang="en-US" altLang="zh-CN" sz="800" b="1" dirty="0"/>
                  <a:t>Foil Shield</a:t>
                </a:r>
                <a:endParaRPr lang="zh-CN" altLang="en-US" sz="800" b="1" dirty="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1E9AA5-CD41-1AF8-07B9-2AFBF704AECF}"/>
                </a:ext>
              </a:extLst>
            </p:cNvPr>
            <p:cNvSpPr/>
            <p:nvPr/>
          </p:nvSpPr>
          <p:spPr>
            <a:xfrm>
              <a:off x="2455729" y="2782535"/>
              <a:ext cx="252413" cy="25241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7052C7-9229-9666-E540-001AEFCAF1AD}"/>
              </a:ext>
            </a:extLst>
          </p:cNvPr>
          <p:cNvGrpSpPr/>
          <p:nvPr/>
        </p:nvGrpSpPr>
        <p:grpSpPr>
          <a:xfrm>
            <a:off x="688770" y="5728330"/>
            <a:ext cx="1878940" cy="381000"/>
            <a:chOff x="8231615" y="790575"/>
            <a:chExt cx="1509285" cy="3810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6F5F55-6124-94D5-C3D8-54121E18625A}"/>
                </a:ext>
              </a:extLst>
            </p:cNvPr>
            <p:cNvSpPr/>
            <p:nvPr/>
          </p:nvSpPr>
          <p:spPr>
            <a:xfrm>
              <a:off x="8231615" y="790575"/>
              <a:ext cx="605401" cy="381000"/>
            </a:xfrm>
            <a:prstGeom prst="roundRect">
              <a:avLst>
                <a:gd name="adj" fmla="val 25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33BB00-B359-2D98-D4CD-2A76B43AE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8075" y="981075"/>
              <a:ext cx="101282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39225C-3F19-9D70-AF92-260D3B223999}"/>
                </a:ext>
              </a:extLst>
            </p:cNvPr>
            <p:cNvSpPr txBox="1"/>
            <p:nvPr/>
          </p:nvSpPr>
          <p:spPr>
            <a:xfrm>
              <a:off x="8283583" y="811798"/>
              <a:ext cx="4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Barlow" panose="00000500000000000000" pitchFamily="2" charset="0"/>
                </a:rPr>
                <a:t>Outer</a:t>
              </a:r>
            </a:p>
            <a:p>
              <a:r>
                <a:rPr lang="en-US" altLang="zh-CN" sz="800" b="1" dirty="0">
                  <a:latin typeface="Barlow" panose="00000500000000000000" pitchFamily="2" charset="0"/>
                </a:rPr>
                <a:t>Jacket</a:t>
              </a:r>
              <a:endParaRPr lang="zh-CN" altLang="en-US" sz="800" b="1" dirty="0"/>
            </a:p>
          </p:txBody>
        </p:sp>
      </p:grp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3C0A02E5-285F-E6A9-5736-90EF42C2F871}"/>
              </a:ext>
            </a:extLst>
          </p:cNvPr>
          <p:cNvSpPr/>
          <p:nvPr/>
        </p:nvSpPr>
        <p:spPr>
          <a:xfrm>
            <a:off x="11615418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1970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49C32-B26D-8DBB-2828-87140F3C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3473" y="-3435306"/>
            <a:ext cx="36673325" cy="12195147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76488823-A977-D9F0-1106-4EA3D5CD7355}"/>
              </a:ext>
            </a:extLst>
          </p:cNvPr>
          <p:cNvSpPr/>
          <p:nvPr/>
        </p:nvSpPr>
        <p:spPr>
          <a:xfrm>
            <a:off x="-497119" y="0"/>
            <a:ext cx="2526957" cy="6858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tx1"/>
              </a:gs>
              <a:gs pos="100000">
                <a:srgbClr val="E823C2"/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C7D636-065F-0E81-6736-0FE0B873FCA1}"/>
              </a:ext>
            </a:extLst>
          </p:cNvPr>
          <p:cNvSpPr/>
          <p:nvPr/>
        </p:nvSpPr>
        <p:spPr>
          <a:xfrm>
            <a:off x="906223" y="1136650"/>
            <a:ext cx="6082499" cy="4829005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1AA9B-C4BE-19EE-447F-AC7AD3C0A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8687">
            <a:off x="5427578" y="1902405"/>
            <a:ext cx="5389675" cy="366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6F14F6-698D-5BBD-A4F0-8F8C2BDE8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77048">
            <a:off x="7447073" y="1334446"/>
            <a:ext cx="5391989" cy="404399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9C6090-5AED-0E46-9018-7A0E0EFA44DF}"/>
              </a:ext>
            </a:extLst>
          </p:cNvPr>
          <p:cNvSpPr/>
          <p:nvPr/>
        </p:nvSpPr>
        <p:spPr>
          <a:xfrm>
            <a:off x="6988722" y="5965654"/>
            <a:ext cx="5203277" cy="892345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7F8FC-5B44-DEF4-10F6-6041C942B73F}"/>
              </a:ext>
            </a:extLst>
          </p:cNvPr>
          <p:cNvSpPr txBox="1"/>
          <p:nvPr/>
        </p:nvSpPr>
        <p:spPr>
          <a:xfrm>
            <a:off x="8862080" y="3296212"/>
            <a:ext cx="96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Bewise" pitchFamily="2" charset="0"/>
              </a:rPr>
              <a:t>VS</a:t>
            </a:r>
            <a:endParaRPr lang="en-US" altLang="zh-CN" sz="4000" dirty="0">
              <a:solidFill>
                <a:schemeClr val="bg1"/>
              </a:solidFill>
              <a:latin typeface="Bewise" pitchFamily="2" charset="0"/>
            </a:endParaRP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693D098-EC99-9C19-DDE1-B25068F1806F}"/>
              </a:ext>
            </a:extLst>
          </p:cNvPr>
          <p:cNvSpPr/>
          <p:nvPr/>
        </p:nvSpPr>
        <p:spPr>
          <a:xfrm>
            <a:off x="-12292433" y="0"/>
            <a:ext cx="2526957" cy="6858000"/>
          </a:xfrm>
          <a:prstGeom prst="snip1Rect">
            <a:avLst>
              <a:gd name="adj" fmla="val 26570"/>
            </a:avLst>
          </a:prstGeom>
          <a:gradFill flip="none" rotWithShape="1">
            <a:gsLst>
              <a:gs pos="9000">
                <a:schemeClr val="tx1">
                  <a:lumMod val="88000"/>
                  <a:lumOff val="12000"/>
                </a:schemeClr>
              </a:gs>
              <a:gs pos="100000">
                <a:srgbClr val="E823C2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EAC40C7B-ABCF-0C18-878C-CBC314CD2EA2}"/>
              </a:ext>
            </a:extLst>
          </p:cNvPr>
          <p:cNvSpPr/>
          <p:nvPr/>
        </p:nvSpPr>
        <p:spPr>
          <a:xfrm>
            <a:off x="-11054805" y="1136650"/>
            <a:ext cx="6082499" cy="4829005"/>
          </a:xfrm>
          <a:prstGeom prst="snip2DiagRect">
            <a:avLst>
              <a:gd name="adj1" fmla="val 0"/>
              <a:gd name="adj2" fmla="val 0"/>
            </a:avLst>
          </a:prstGeom>
          <a:gradFill flip="none" rotWithShape="0">
            <a:gsLst>
              <a:gs pos="0">
                <a:schemeClr val="tx1">
                  <a:lumMod val="88000"/>
                  <a:lumOff val="12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0D9FD21C-C9B8-9104-1E57-9ADD785BDE7B}"/>
              </a:ext>
            </a:extLst>
          </p:cNvPr>
          <p:cNvSpPr/>
          <p:nvPr/>
        </p:nvSpPr>
        <p:spPr>
          <a:xfrm>
            <a:off x="-11054805" y="2916526"/>
            <a:ext cx="6082499" cy="61545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ECC04-11C3-AB63-029D-CD9C84089A5D}"/>
              </a:ext>
            </a:extLst>
          </p:cNvPr>
          <p:cNvSpPr txBox="1"/>
          <p:nvPr/>
        </p:nvSpPr>
        <p:spPr>
          <a:xfrm>
            <a:off x="-10697672" y="208113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Component/Infrastructure: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Inner Conductor, Insulating Layer, Metal Shield, Outer Insulating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2B88B-4B66-2266-C576-63DB0D574A3D}"/>
              </a:ext>
            </a:extLst>
          </p:cNvPr>
          <p:cNvSpPr txBox="1"/>
          <p:nvPr/>
        </p:nvSpPr>
        <p:spPr>
          <a:xfrm>
            <a:off x="-10697672" y="2965189"/>
            <a:ext cx="528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Types of Coaxial Cables </a:t>
            </a:r>
          </a:p>
          <a:p>
            <a:r>
              <a:rPr lang="en-US" altLang="zh-CN" sz="1400" dirty="0">
                <a:latin typeface="Barlow" panose="00000500000000000000" pitchFamily="2" charset="0"/>
              </a:rPr>
              <a:t>RG-59, RG-11, RG-58, RG-6,</a:t>
            </a:r>
            <a:r>
              <a:rPr lang="zh-CN" altLang="en-US" sz="1400" dirty="0">
                <a:latin typeface="Barlow" panose="00000500000000000000" pitchFamily="2" charset="0"/>
              </a:rPr>
              <a:t> </a:t>
            </a:r>
            <a:r>
              <a:rPr lang="en-US" altLang="zh-CN" sz="1400" dirty="0">
                <a:latin typeface="Barlow" panose="00000500000000000000" pitchFamily="2" charset="0"/>
              </a:rPr>
              <a:t>RG-8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A53FA2-CEEF-3F6B-BD7A-77D517D4AB03}"/>
              </a:ext>
            </a:extLst>
          </p:cNvPr>
          <p:cNvSpPr txBox="1"/>
          <p:nvPr/>
        </p:nvSpPr>
        <p:spPr>
          <a:xfrm>
            <a:off x="-10697672" y="3568700"/>
            <a:ext cx="5283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E01ABA"/>
                </a:solidFill>
                <a:latin typeface="Barlow" panose="00000500000000000000" pitchFamily="2" charset="0"/>
              </a:rPr>
              <a:t>Application of Coaxial Cables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rlow" panose="00000500000000000000" pitchFamily="2" charset="0"/>
              </a:rPr>
              <a:t>Cabe Television(CATV), Internet Connection and Networking, Security Cameras,  RF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82499-31D7-4829-4D0E-A96A0B8650E0}"/>
              </a:ext>
            </a:extLst>
          </p:cNvPr>
          <p:cNvSpPr txBox="1"/>
          <p:nvPr/>
        </p:nvSpPr>
        <p:spPr>
          <a:xfrm>
            <a:off x="-10724841" y="1302343"/>
            <a:ext cx="402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COAXIAL </a:t>
            </a:r>
            <a:r>
              <a:rPr lang="en-US" altLang="zh-CN" sz="4000" dirty="0">
                <a:solidFill>
                  <a:srgbClr val="E823C2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rgbClr val="E823C2"/>
              </a:solidFill>
              <a:latin typeface="Barlow Black" panose="00000A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7FF189-3AA9-FEE0-B7B4-8671F0C99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994490">
            <a:off x="-10931427" y="3846181"/>
            <a:ext cx="3539723" cy="2697269"/>
          </a:xfrm>
          <a:custGeom>
            <a:avLst/>
            <a:gdLst>
              <a:gd name="connsiteX0" fmla="*/ 0 w 3539723"/>
              <a:gd name="connsiteY0" fmla="*/ 0 h 2697269"/>
              <a:gd name="connsiteX1" fmla="*/ 3539723 w 3539723"/>
              <a:gd name="connsiteY1" fmla="*/ 0 h 2697269"/>
              <a:gd name="connsiteX2" fmla="*/ 3539723 w 3539723"/>
              <a:gd name="connsiteY2" fmla="*/ 1377655 h 2697269"/>
              <a:gd name="connsiteX3" fmla="*/ 693779 w 3539723"/>
              <a:gd name="connsiteY3" fmla="*/ 2697269 h 2697269"/>
              <a:gd name="connsiteX4" fmla="*/ 311048 w 3539723"/>
              <a:gd name="connsiteY4" fmla="*/ 2697269 h 2697269"/>
              <a:gd name="connsiteX5" fmla="*/ 0 w 3539723"/>
              <a:gd name="connsiteY5" fmla="*/ 2026447 h 26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9723" h="2697269">
                <a:moveTo>
                  <a:pt x="0" y="0"/>
                </a:moveTo>
                <a:lnTo>
                  <a:pt x="3539723" y="0"/>
                </a:lnTo>
                <a:lnTo>
                  <a:pt x="3539723" y="1377655"/>
                </a:lnTo>
                <a:lnTo>
                  <a:pt x="693779" y="2697269"/>
                </a:lnTo>
                <a:lnTo>
                  <a:pt x="311048" y="2697269"/>
                </a:lnTo>
                <a:lnTo>
                  <a:pt x="0" y="202644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CBDF9F-E4BA-20AC-7A5F-9669A3560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850" y="2615610"/>
            <a:ext cx="4127958" cy="335004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4C9E48D-5C6F-DC00-0EE5-2A792DE3C990}"/>
              </a:ext>
            </a:extLst>
          </p:cNvPr>
          <p:cNvSpPr/>
          <p:nvPr/>
        </p:nvSpPr>
        <p:spPr>
          <a:xfrm>
            <a:off x="-4975241" y="5965655"/>
            <a:ext cx="4338918" cy="542023"/>
          </a:xfrm>
          <a:prstGeom prst="roundRect">
            <a:avLst>
              <a:gd name="adj" fmla="val 0"/>
            </a:avLst>
          </a:prstGeom>
          <a:solidFill>
            <a:srgbClr val="D62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19E9F2-0921-7019-929B-DCBF556A22DB}"/>
              </a:ext>
            </a:extLst>
          </p:cNvPr>
          <p:cNvSpPr txBox="1"/>
          <p:nvPr/>
        </p:nvSpPr>
        <p:spPr>
          <a:xfrm>
            <a:off x="-4008334" y="6035543"/>
            <a:ext cx="25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Barlow" panose="00000500000000000000" pitchFamily="2" charset="0"/>
              </a:rPr>
              <a:t>RG-59 COAXIAL CABLE</a:t>
            </a:r>
            <a:endParaRPr lang="en-US" altLang="zh-CN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07C08-4DA6-ABC2-40E4-6A023392D11E}"/>
              </a:ext>
            </a:extLst>
          </p:cNvPr>
          <p:cNvSpPr txBox="1"/>
          <p:nvPr/>
        </p:nvSpPr>
        <p:spPr>
          <a:xfrm>
            <a:off x="1263356" y="2433633"/>
            <a:ext cx="5283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Barlow" panose="00000500000000000000" pitchFamily="2" charset="0"/>
              </a:rPr>
              <a:t>CHOOSING BETWEEN UTP AND STP CABLES</a:t>
            </a:r>
            <a:endParaRPr lang="en-US" altLang="zh-CN" sz="1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7F5F1F-9A03-328B-04F5-E71DAE15B40A}"/>
              </a:ext>
            </a:extLst>
          </p:cNvPr>
          <p:cNvSpPr txBox="1"/>
          <p:nvPr/>
        </p:nvSpPr>
        <p:spPr>
          <a:xfrm>
            <a:off x="1263356" y="2741435"/>
            <a:ext cx="528356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DA21B6"/>
                </a:solidFill>
                <a:latin typeface="Barlow" panose="00000500000000000000" pitchFamily="2" charset="0"/>
              </a:rPr>
              <a:t>Data Transmission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rgbClr val="DA21B6"/>
                </a:solidFill>
                <a:latin typeface="Barlow" panose="00000500000000000000" pitchFamily="2" charset="0"/>
              </a:rPr>
              <a:t>Environmental </a:t>
            </a:r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Considerations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DA21B6"/>
                </a:solidFill>
                <a:latin typeface="Barlow" panose="00000500000000000000" pitchFamily="2" charset="0"/>
              </a:rPr>
              <a:t>High Interference Environments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44E2E-201A-18D1-CBCD-58F5BCF7BA5C}"/>
              </a:ext>
            </a:extLst>
          </p:cNvPr>
          <p:cNvSpPr txBox="1"/>
          <p:nvPr/>
        </p:nvSpPr>
        <p:spPr>
          <a:xfrm>
            <a:off x="1152193" y="1469820"/>
            <a:ext cx="5404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DA21B6"/>
                </a:solidFill>
                <a:latin typeface="Barlow Black" panose="00000A00000000000000" pitchFamily="2" charset="0"/>
              </a:rPr>
              <a:t>TWISTED PAIR </a:t>
            </a:r>
            <a:r>
              <a:rPr lang="en-US" altLang="zh-CN" sz="4000" dirty="0">
                <a:solidFill>
                  <a:schemeClr val="bg1"/>
                </a:solidFill>
                <a:latin typeface="Barlow Black" panose="00000A00000000000000" pitchFamily="2" charset="0"/>
              </a:rPr>
              <a:t>CABLE</a:t>
            </a:r>
            <a:endParaRPr lang="zh-CN" altLang="en-US" sz="4000" dirty="0">
              <a:solidFill>
                <a:schemeClr val="bg1"/>
              </a:solidFill>
              <a:latin typeface="Barlow Black" panose="00000A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3ED04-5C30-C6C7-AE00-FA6F5B793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223" y="4450781"/>
            <a:ext cx="5521822" cy="240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73533-03B8-FCBF-C1E6-B8A248528D31}"/>
              </a:ext>
            </a:extLst>
          </p:cNvPr>
          <p:cNvSpPr txBox="1"/>
          <p:nvPr/>
        </p:nvSpPr>
        <p:spPr>
          <a:xfrm>
            <a:off x="7831387" y="6085219"/>
            <a:ext cx="112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arlow Bold" panose="00000800000000000000" pitchFamily="2" charset="0"/>
              </a:rPr>
              <a:t>UTP</a:t>
            </a:r>
            <a:endParaRPr lang="zh-CN" altLang="en-US" sz="3200" dirty="0">
              <a:solidFill>
                <a:schemeClr val="bg1"/>
              </a:solidFill>
              <a:latin typeface="Barlow Bold" panose="000008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610CB-B44E-A755-937E-42AE9F1F082B}"/>
              </a:ext>
            </a:extLst>
          </p:cNvPr>
          <p:cNvSpPr txBox="1"/>
          <p:nvPr/>
        </p:nvSpPr>
        <p:spPr>
          <a:xfrm>
            <a:off x="10291870" y="6085219"/>
            <a:ext cx="1121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arlow Bold" panose="00000800000000000000" pitchFamily="2" charset="0"/>
              </a:rPr>
              <a:t>STP</a:t>
            </a:r>
            <a:endParaRPr lang="zh-CN" altLang="en-US" sz="3200" dirty="0">
              <a:solidFill>
                <a:schemeClr val="bg1"/>
              </a:solidFill>
              <a:latin typeface="Barlow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78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1450</Words>
  <Application>Microsoft Office PowerPoint</Application>
  <PresentationFormat>Widescreen</PresentationFormat>
  <Paragraphs>319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Arial</vt:lpstr>
      <vt:lpstr>Barlow</vt:lpstr>
      <vt:lpstr>Barlow Black</vt:lpstr>
      <vt:lpstr>Barlow Bold</vt:lpstr>
      <vt:lpstr>Bewise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Subodh Pokhrel</dc:creator>
  <cp:lastModifiedBy>Subodh Pokhrel</cp:lastModifiedBy>
  <cp:revision>26</cp:revision>
  <dcterms:created xsi:type="dcterms:W3CDTF">2023-09-05T12:50:35Z</dcterms:created>
  <dcterms:modified xsi:type="dcterms:W3CDTF">2023-09-06T23:31:08Z</dcterms:modified>
</cp:coreProperties>
</file>